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Lst>
  <p:sldSz cx="43891200" cy="32918400"/>
  <p:notesSz cx="9144000" cy="6858000"/>
  <p:defaultTextStyle>
    <a:defPPr>
      <a:defRPr lang="en-US"/>
    </a:defPPr>
    <a:lvl1pPr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1pPr>
    <a:lvl2pPr marL="479425" indent="-22225"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2pPr>
    <a:lvl3pPr marL="958850" indent="-44450"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3pPr>
    <a:lvl4pPr marL="1439863" indent="-68263"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4pPr>
    <a:lvl5pPr marL="1919288" indent="-90488" algn="l" rtl="0" eaLnBrk="0" fontAlgn="base" hangingPunct="0">
      <a:spcBef>
        <a:spcPct val="0"/>
      </a:spcBef>
      <a:spcAft>
        <a:spcPct val="0"/>
      </a:spcAft>
      <a:defRPr sz="8600" kern="1200">
        <a:solidFill>
          <a:schemeClr val="tx1"/>
        </a:solidFill>
        <a:latin typeface="Arial" panose="020B0604020202020204" pitchFamily="34" charset="0"/>
        <a:ea typeface="+mn-ea"/>
        <a:cs typeface="+mn-cs"/>
      </a:defRPr>
    </a:lvl5pPr>
    <a:lvl6pPr marL="2286000" algn="l" defTabSz="914400" rtl="0" eaLnBrk="1" latinLnBrk="0" hangingPunct="1">
      <a:defRPr sz="8600" kern="1200">
        <a:solidFill>
          <a:schemeClr val="tx1"/>
        </a:solidFill>
        <a:latin typeface="Arial" panose="020B0604020202020204" pitchFamily="34" charset="0"/>
        <a:ea typeface="+mn-ea"/>
        <a:cs typeface="+mn-cs"/>
      </a:defRPr>
    </a:lvl6pPr>
    <a:lvl7pPr marL="2743200" algn="l" defTabSz="914400" rtl="0" eaLnBrk="1" latinLnBrk="0" hangingPunct="1">
      <a:defRPr sz="8600" kern="1200">
        <a:solidFill>
          <a:schemeClr val="tx1"/>
        </a:solidFill>
        <a:latin typeface="Arial" panose="020B0604020202020204" pitchFamily="34" charset="0"/>
        <a:ea typeface="+mn-ea"/>
        <a:cs typeface="+mn-cs"/>
      </a:defRPr>
    </a:lvl7pPr>
    <a:lvl8pPr marL="3200400" algn="l" defTabSz="914400" rtl="0" eaLnBrk="1" latinLnBrk="0" hangingPunct="1">
      <a:defRPr sz="8600" kern="1200">
        <a:solidFill>
          <a:schemeClr val="tx1"/>
        </a:solidFill>
        <a:latin typeface="Arial" panose="020B0604020202020204" pitchFamily="34" charset="0"/>
        <a:ea typeface="+mn-ea"/>
        <a:cs typeface="+mn-cs"/>
      </a:defRPr>
    </a:lvl8pPr>
    <a:lvl9pPr marL="3657600" algn="l" defTabSz="914400" rtl="0" eaLnBrk="1" latinLnBrk="0" hangingPunct="1">
      <a:defRPr sz="8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39">
          <p15:clr>
            <a:srgbClr val="A4A3A4"/>
          </p15:clr>
        </p15:guide>
        <p15:guide id="2" pos="1968">
          <p15:clr>
            <a:srgbClr val="A4A3A4"/>
          </p15:clr>
        </p15:guide>
        <p15:guide id="3" pos="264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98"/>
    <p:restoredTop sz="95673"/>
  </p:normalViewPr>
  <p:slideViewPr>
    <p:cSldViewPr snapToGrid="0" snapToObjects="1">
      <p:cViewPr>
        <p:scale>
          <a:sx n="170" d="100"/>
          <a:sy n="170" d="100"/>
        </p:scale>
        <p:origin x="-11680" y="-22568"/>
      </p:cViewPr>
      <p:guideLst>
        <p:guide orient="horz" pos="1939"/>
        <p:guide pos="1968"/>
        <p:guide pos="264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1T06:06:25.188"/>
    </inkml:context>
    <inkml:brush xml:id="br0">
      <inkml:brushProperty name="width" value="0.025" units="cm"/>
      <inkml:brushProperty name="height" value="0.02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1T06:06:27.920"/>
    </inkml:context>
    <inkml:brush xml:id="br0">
      <inkml:brushProperty name="width" value="0.025" units="cm"/>
      <inkml:brushProperty name="height" value="0.025" units="cm"/>
    </inkml:brush>
  </inkml:definitions>
  <inkml:trace contextRef="#ctx0" brushRef="#br0">0 0 24575,'0'0'0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9E429C0-DAEA-8C86-A2A3-852395932E1D}"/>
              </a:ext>
            </a:extLst>
          </p:cNvPr>
          <p:cNvSpPr>
            <a:spLocks noChangeArrowheads="1"/>
          </p:cNvSpPr>
          <p:nvPr userDrawn="1"/>
        </p:nvSpPr>
        <p:spPr bwMode="auto">
          <a:xfrm>
            <a:off x="0" y="0"/>
            <a:ext cx="43891200" cy="5486400"/>
          </a:xfrm>
          <a:prstGeom prst="rect">
            <a:avLst/>
          </a:prstGeom>
          <a:solidFill>
            <a:schemeClr val="tx1"/>
          </a:solidFill>
          <a:ln>
            <a:noFill/>
          </a:ln>
          <a:effectLst/>
        </p:spPr>
        <p:txBody>
          <a:bodyPr wrap="none" lIns="96012" tIns="48006" rIns="96012" bIns="48006" anchor="ctr"/>
          <a:lstStyle>
            <a:lvl1pPr eaLnBrk="0" hangingPunct="0">
              <a:defRPr sz="8600">
                <a:solidFill>
                  <a:schemeClr val="tx1"/>
                </a:solidFill>
                <a:latin typeface="Arial" panose="020B0604020202020204" pitchFamily="34" charset="0"/>
              </a:defRPr>
            </a:lvl1pPr>
            <a:lvl2pPr marL="742950" indent="-285750" eaLnBrk="0" hangingPunct="0">
              <a:defRPr sz="8600">
                <a:solidFill>
                  <a:schemeClr val="tx1"/>
                </a:solidFill>
                <a:latin typeface="Arial" panose="020B0604020202020204" pitchFamily="34" charset="0"/>
              </a:defRPr>
            </a:lvl2pPr>
            <a:lvl3pPr marL="1143000" indent="-228600" eaLnBrk="0" hangingPunct="0">
              <a:defRPr sz="8600">
                <a:solidFill>
                  <a:schemeClr val="tx1"/>
                </a:solidFill>
                <a:latin typeface="Arial" panose="020B0604020202020204" pitchFamily="34" charset="0"/>
              </a:defRPr>
            </a:lvl3pPr>
            <a:lvl4pPr marL="1600200" indent="-228600" eaLnBrk="0" hangingPunct="0">
              <a:defRPr sz="8600">
                <a:solidFill>
                  <a:schemeClr val="tx1"/>
                </a:solidFill>
                <a:latin typeface="Arial" panose="020B0604020202020204" pitchFamily="34" charset="0"/>
              </a:defRPr>
            </a:lvl4pPr>
            <a:lvl5pPr marL="2057400" indent="-228600" eaLnBrk="0" hangingPunct="0">
              <a:defRPr sz="8600">
                <a:solidFill>
                  <a:schemeClr val="tx1"/>
                </a:solidFill>
                <a:latin typeface="Arial" panose="020B0604020202020204" pitchFamily="34" charset="0"/>
              </a:defRPr>
            </a:lvl5pPr>
            <a:lvl6pPr marL="2514600" indent="-228600" eaLnBrk="0" fontAlgn="base" hangingPunct="0">
              <a:spcBef>
                <a:spcPct val="0"/>
              </a:spcBef>
              <a:spcAft>
                <a:spcPct val="0"/>
              </a:spcAft>
              <a:defRPr sz="8600">
                <a:solidFill>
                  <a:schemeClr val="tx1"/>
                </a:solidFill>
                <a:latin typeface="Arial" panose="020B0604020202020204" pitchFamily="34" charset="0"/>
              </a:defRPr>
            </a:lvl6pPr>
            <a:lvl7pPr marL="2971800" indent="-228600" eaLnBrk="0" fontAlgn="base" hangingPunct="0">
              <a:spcBef>
                <a:spcPct val="0"/>
              </a:spcBef>
              <a:spcAft>
                <a:spcPct val="0"/>
              </a:spcAft>
              <a:defRPr sz="8600">
                <a:solidFill>
                  <a:schemeClr val="tx1"/>
                </a:solidFill>
                <a:latin typeface="Arial" panose="020B0604020202020204" pitchFamily="34" charset="0"/>
              </a:defRPr>
            </a:lvl7pPr>
            <a:lvl8pPr marL="3429000" indent="-228600" eaLnBrk="0" fontAlgn="base" hangingPunct="0">
              <a:spcBef>
                <a:spcPct val="0"/>
              </a:spcBef>
              <a:spcAft>
                <a:spcPct val="0"/>
              </a:spcAft>
              <a:defRPr sz="8600">
                <a:solidFill>
                  <a:schemeClr val="tx1"/>
                </a:solidFill>
                <a:latin typeface="Arial" panose="020B0604020202020204" pitchFamily="34" charset="0"/>
              </a:defRPr>
            </a:lvl8pPr>
            <a:lvl9pPr marL="3886200" indent="-228600" eaLnBrk="0" fontAlgn="base" hangingPunct="0">
              <a:spcBef>
                <a:spcPct val="0"/>
              </a:spcBef>
              <a:spcAft>
                <a:spcPct val="0"/>
              </a:spcAft>
              <a:defRPr sz="8600">
                <a:solidFill>
                  <a:schemeClr val="tx1"/>
                </a:solidFill>
                <a:latin typeface="Arial" panose="020B0604020202020204" pitchFamily="34" charset="0"/>
              </a:defRPr>
            </a:lvl9pPr>
          </a:lstStyle>
          <a:p>
            <a:pPr eaLnBrk="1" hangingPunct="1">
              <a:defRPr/>
            </a:pPr>
            <a:endParaRPr lang="en-US" altLang="en-US"/>
          </a:p>
        </p:txBody>
      </p:sp>
      <p:pic>
        <p:nvPicPr>
          <p:cNvPr id="3" name="Picture 18" descr="TTU 2 Title Page_logo">
            <a:extLst>
              <a:ext uri="{FF2B5EF4-FFF2-40B4-BE49-F238E27FC236}">
                <a16:creationId xmlns:a16="http://schemas.microsoft.com/office/drawing/2014/main" id="{B074FE73-8D4F-F430-35F0-FF566653C2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290500" y="-15875"/>
            <a:ext cx="52959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0266" y="-206749"/>
            <a:ext cx="36064134" cy="5486401"/>
          </a:xfrm>
        </p:spPr>
        <p:txBody>
          <a:bodyPr/>
          <a:lstStyle>
            <a:lvl1pPr>
              <a:lnSpc>
                <a:spcPct val="120000"/>
              </a:lnSpc>
              <a:spcAft>
                <a:spcPct val="20000"/>
              </a:spcAft>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2721666" y="14766553"/>
            <a:ext cx="30721852" cy="8414497"/>
          </a:xfrm>
        </p:spPr>
        <p:txBody>
          <a:bodyPr/>
          <a:lstStyle>
            <a:lvl1pPr>
              <a:spcBef>
                <a:spcPct val="0"/>
              </a:spcBef>
              <a:spcAft>
                <a:spcPct val="0"/>
              </a:spcAft>
              <a:defRPr sz="173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358808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83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61809" y="-122705"/>
            <a:ext cx="9874527" cy="320729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34918" y="-122705"/>
            <a:ext cx="29467865" cy="32072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53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3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905"/>
            <a:ext cx="37308183" cy="6536951"/>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3467101" y="13953005"/>
            <a:ext cx="37308183" cy="7200900"/>
          </a:xfrm>
        </p:spPr>
        <p:txBody>
          <a:bodyPr anchor="b"/>
          <a:lstStyle>
            <a:lvl1pPr marL="0" indent="0">
              <a:buNone/>
              <a:defRPr sz="2100"/>
            </a:lvl1pPr>
            <a:lvl2pPr marL="480060" indent="0">
              <a:buNone/>
              <a:defRPr sz="1900"/>
            </a:lvl2pPr>
            <a:lvl3pPr marL="960120" indent="0">
              <a:buNone/>
              <a:defRPr sz="1700"/>
            </a:lvl3pPr>
            <a:lvl4pPr marL="1440180" indent="0">
              <a:buNone/>
              <a:defRPr sz="1500"/>
            </a:lvl4pPr>
            <a:lvl5pPr marL="1920240" indent="0">
              <a:buNone/>
              <a:defRPr sz="1500"/>
            </a:lvl5pPr>
            <a:lvl6pPr marL="2400300" indent="0">
              <a:buNone/>
              <a:defRPr sz="1500"/>
            </a:lvl6pPr>
            <a:lvl7pPr marL="2880360" indent="0">
              <a:buNone/>
              <a:defRPr sz="1500"/>
            </a:lvl7pPr>
            <a:lvl8pPr marL="3360420" indent="0">
              <a:buNone/>
              <a:defRPr sz="1500"/>
            </a:lvl8pPr>
            <a:lvl9pPr marL="3840480" indent="0">
              <a:buNone/>
              <a:defRPr sz="1500"/>
            </a:lvl9pPr>
          </a:lstStyle>
          <a:p>
            <a:pPr lvl="0"/>
            <a:r>
              <a:rPr lang="en-US"/>
              <a:t>Click to edit Master text styles</a:t>
            </a:r>
          </a:p>
        </p:txBody>
      </p:sp>
    </p:spTree>
    <p:extLst>
      <p:ext uri="{BB962C8B-B14F-4D97-AF65-F5344CB8AC3E}">
        <p14:creationId xmlns:p14="http://schemas.microsoft.com/office/powerpoint/2010/main" val="304065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34918" y="10226488"/>
            <a:ext cx="19671195" cy="2172372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565140" y="10226488"/>
            <a:ext cx="19671196" cy="2172372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61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93" y="1317812"/>
            <a:ext cx="39501417"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892" y="7368989"/>
            <a:ext cx="19392899" cy="3070973"/>
          </a:xfrm>
        </p:spPr>
        <p:txBody>
          <a:bodyPr anchor="b"/>
          <a:lstStyle>
            <a:lvl1pPr marL="0" indent="0">
              <a:buNone/>
              <a:defRPr sz="2500" b="1"/>
            </a:lvl1pPr>
            <a:lvl2pPr marL="480060" indent="0">
              <a:buNone/>
              <a:defRPr sz="2100" b="1"/>
            </a:lvl2pPr>
            <a:lvl3pPr marL="960120" indent="0">
              <a:buNone/>
              <a:defRPr sz="1900" b="1"/>
            </a:lvl3pPr>
            <a:lvl4pPr marL="1440180" indent="0">
              <a:buNone/>
              <a:defRPr sz="1700" b="1"/>
            </a:lvl4pPr>
            <a:lvl5pPr marL="1920240" indent="0">
              <a:buNone/>
              <a:defRPr sz="1700" b="1"/>
            </a:lvl5pPr>
            <a:lvl6pPr marL="2400300" indent="0">
              <a:buNone/>
              <a:defRPr sz="1700" b="1"/>
            </a:lvl6pPr>
            <a:lvl7pPr marL="2880360" indent="0">
              <a:buNone/>
              <a:defRPr sz="1700" b="1"/>
            </a:lvl7pPr>
            <a:lvl8pPr marL="3360420" indent="0">
              <a:buNone/>
              <a:defRPr sz="1700" b="1"/>
            </a:lvl8pPr>
            <a:lvl9pPr marL="3840480" indent="0">
              <a:buNone/>
              <a:defRPr sz="1700" b="1"/>
            </a:lvl9pPr>
          </a:lstStyle>
          <a:p>
            <a:pPr lvl="0"/>
            <a:r>
              <a:rPr lang="en-US"/>
              <a:t>Click to edit Master text styles</a:t>
            </a:r>
          </a:p>
        </p:txBody>
      </p:sp>
      <p:sp>
        <p:nvSpPr>
          <p:cNvPr id="4" name="Content Placeholder 3"/>
          <p:cNvSpPr>
            <a:spLocks noGrp="1"/>
          </p:cNvSpPr>
          <p:nvPr>
            <p:ph sz="half" idx="2"/>
          </p:nvPr>
        </p:nvSpPr>
        <p:spPr>
          <a:xfrm>
            <a:off x="2194892" y="10439961"/>
            <a:ext cx="19392899" cy="18965395"/>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783" y="7368989"/>
            <a:ext cx="19399527" cy="3070973"/>
          </a:xfrm>
        </p:spPr>
        <p:txBody>
          <a:bodyPr anchor="b"/>
          <a:lstStyle>
            <a:lvl1pPr marL="0" indent="0">
              <a:buNone/>
              <a:defRPr sz="2500" b="1"/>
            </a:lvl1pPr>
            <a:lvl2pPr marL="480060" indent="0">
              <a:buNone/>
              <a:defRPr sz="2100" b="1"/>
            </a:lvl2pPr>
            <a:lvl3pPr marL="960120" indent="0">
              <a:buNone/>
              <a:defRPr sz="1900" b="1"/>
            </a:lvl3pPr>
            <a:lvl4pPr marL="1440180" indent="0">
              <a:buNone/>
              <a:defRPr sz="1700" b="1"/>
            </a:lvl4pPr>
            <a:lvl5pPr marL="1920240" indent="0">
              <a:buNone/>
              <a:defRPr sz="1700" b="1"/>
            </a:lvl5pPr>
            <a:lvl6pPr marL="2400300" indent="0">
              <a:buNone/>
              <a:defRPr sz="1700" b="1"/>
            </a:lvl6pPr>
            <a:lvl7pPr marL="2880360" indent="0">
              <a:buNone/>
              <a:defRPr sz="1700" b="1"/>
            </a:lvl7pPr>
            <a:lvl8pPr marL="3360420" indent="0">
              <a:buNone/>
              <a:defRPr sz="1700" b="1"/>
            </a:lvl8pPr>
            <a:lvl9pPr marL="3840480" indent="0">
              <a:buNone/>
              <a:defRPr sz="1700" b="1"/>
            </a:lvl9pPr>
          </a:lstStyle>
          <a:p>
            <a:pPr lvl="0"/>
            <a:r>
              <a:rPr lang="en-US"/>
              <a:t>Click to edit Master text styles</a:t>
            </a:r>
          </a:p>
        </p:txBody>
      </p:sp>
      <p:sp>
        <p:nvSpPr>
          <p:cNvPr id="6" name="Content Placeholder 5"/>
          <p:cNvSpPr>
            <a:spLocks noGrp="1"/>
          </p:cNvSpPr>
          <p:nvPr>
            <p:ph sz="quarter" idx="4"/>
          </p:nvPr>
        </p:nvSpPr>
        <p:spPr>
          <a:xfrm>
            <a:off x="22296783" y="10439961"/>
            <a:ext cx="19399527" cy="18965395"/>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94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37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93" y="1311089"/>
            <a:ext cx="14439899" cy="5577168"/>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17159909" y="1311089"/>
            <a:ext cx="24536400" cy="28094268"/>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893" y="6888256"/>
            <a:ext cx="14439899" cy="22517100"/>
          </a:xfrm>
        </p:spPr>
        <p:txBody>
          <a:bodyPr/>
          <a:lstStyle>
            <a:lvl1pPr marL="0" indent="0">
              <a:buNone/>
              <a:defRPr sz="1500"/>
            </a:lvl1pPr>
            <a:lvl2pPr marL="480060" indent="0">
              <a:buNone/>
              <a:defRPr sz="1300"/>
            </a:lvl2pPr>
            <a:lvl3pPr marL="960120" indent="0">
              <a:buNone/>
              <a:defRPr sz="1100"/>
            </a:lvl3pPr>
            <a:lvl4pPr marL="1440180" indent="0">
              <a:buNone/>
              <a:defRPr sz="900"/>
            </a:lvl4pPr>
            <a:lvl5pPr marL="1920240" indent="0">
              <a:buNone/>
              <a:defRPr sz="900"/>
            </a:lvl5pPr>
            <a:lvl6pPr marL="2400300" indent="0">
              <a:buNone/>
              <a:defRPr sz="900"/>
            </a:lvl6pPr>
            <a:lvl7pPr marL="2880360" indent="0">
              <a:buNone/>
              <a:defRPr sz="900"/>
            </a:lvl7pPr>
            <a:lvl8pPr marL="3360420" indent="0">
              <a:buNone/>
              <a:defRPr sz="900"/>
            </a:lvl8pPr>
            <a:lvl9pPr marL="3840480" indent="0">
              <a:buNone/>
              <a:defRPr sz="900"/>
            </a:lvl9pPr>
          </a:lstStyle>
          <a:p>
            <a:pPr lvl="0"/>
            <a:r>
              <a:rPr lang="en-US"/>
              <a:t>Click to edit Master text styles</a:t>
            </a:r>
          </a:p>
        </p:txBody>
      </p:sp>
    </p:spTree>
    <p:extLst>
      <p:ext uri="{BB962C8B-B14F-4D97-AF65-F5344CB8AC3E}">
        <p14:creationId xmlns:p14="http://schemas.microsoft.com/office/powerpoint/2010/main" val="10476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318" y="23043217"/>
            <a:ext cx="26335383" cy="271966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8602318" y="2941544"/>
            <a:ext cx="26335383" cy="19750368"/>
          </a:xfrm>
        </p:spPr>
        <p:txBody>
          <a:bodyPr/>
          <a:lstStyle>
            <a:lvl1pPr marL="0" indent="0">
              <a:buNone/>
              <a:defRPr sz="3400"/>
            </a:lvl1pPr>
            <a:lvl2pPr marL="480060" indent="0">
              <a:buNone/>
              <a:defRPr sz="2900"/>
            </a:lvl2pPr>
            <a:lvl3pPr marL="960120" indent="0">
              <a:buNone/>
              <a:defRPr sz="250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pPr lvl="0"/>
            <a:endParaRPr lang="en-US" noProof="0"/>
          </a:p>
        </p:txBody>
      </p:sp>
      <p:sp>
        <p:nvSpPr>
          <p:cNvPr id="4" name="Text Placeholder 3"/>
          <p:cNvSpPr>
            <a:spLocks noGrp="1"/>
          </p:cNvSpPr>
          <p:nvPr>
            <p:ph type="body" sz="half" idx="2"/>
          </p:nvPr>
        </p:nvSpPr>
        <p:spPr>
          <a:xfrm>
            <a:off x="8602318" y="25762884"/>
            <a:ext cx="26335383" cy="3864348"/>
          </a:xfrm>
        </p:spPr>
        <p:txBody>
          <a:bodyPr/>
          <a:lstStyle>
            <a:lvl1pPr marL="0" indent="0">
              <a:buNone/>
              <a:defRPr sz="1500"/>
            </a:lvl1pPr>
            <a:lvl2pPr marL="480060" indent="0">
              <a:buNone/>
              <a:defRPr sz="1300"/>
            </a:lvl2pPr>
            <a:lvl3pPr marL="960120" indent="0">
              <a:buNone/>
              <a:defRPr sz="1100"/>
            </a:lvl3pPr>
            <a:lvl4pPr marL="1440180" indent="0">
              <a:buNone/>
              <a:defRPr sz="900"/>
            </a:lvl4pPr>
            <a:lvl5pPr marL="1920240" indent="0">
              <a:buNone/>
              <a:defRPr sz="900"/>
            </a:lvl5pPr>
            <a:lvl6pPr marL="2400300" indent="0">
              <a:buNone/>
              <a:defRPr sz="900"/>
            </a:lvl6pPr>
            <a:lvl7pPr marL="2880360" indent="0">
              <a:buNone/>
              <a:defRPr sz="900"/>
            </a:lvl7pPr>
            <a:lvl8pPr marL="3360420" indent="0">
              <a:buNone/>
              <a:defRPr sz="900"/>
            </a:lvl8pPr>
            <a:lvl9pPr marL="3840480" indent="0">
              <a:buNone/>
              <a:defRPr sz="900"/>
            </a:lvl9pPr>
          </a:lstStyle>
          <a:p>
            <a:pPr lvl="0"/>
            <a:r>
              <a:rPr lang="en-US"/>
              <a:t>Click to edit Master text styles</a:t>
            </a:r>
          </a:p>
        </p:txBody>
      </p:sp>
    </p:spTree>
    <p:extLst>
      <p:ext uri="{BB962C8B-B14F-4D97-AF65-F5344CB8AC3E}">
        <p14:creationId xmlns:p14="http://schemas.microsoft.com/office/powerpoint/2010/main" val="174056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BFB438-8538-5A5C-E0BC-4D2B149DE15C}"/>
              </a:ext>
            </a:extLst>
          </p:cNvPr>
          <p:cNvSpPr>
            <a:spLocks noGrp="1" noChangeArrowheads="1"/>
          </p:cNvSpPr>
          <p:nvPr>
            <p:ph type="title"/>
          </p:nvPr>
        </p:nvSpPr>
        <p:spPr bwMode="auto">
          <a:xfrm>
            <a:off x="2949575" y="-122238"/>
            <a:ext cx="36072763"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75" tIns="219437" rIns="438875" bIns="219437"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EDC6822-5DCB-92F2-1C5A-99E07D84FB0F}"/>
              </a:ext>
            </a:extLst>
          </p:cNvPr>
          <p:cNvSpPr>
            <a:spLocks noGrp="1" noChangeArrowheads="1"/>
          </p:cNvSpPr>
          <p:nvPr>
            <p:ph type="body" idx="1"/>
          </p:nvPr>
        </p:nvSpPr>
        <p:spPr bwMode="auto">
          <a:xfrm>
            <a:off x="2735263" y="10226675"/>
            <a:ext cx="39501762" cy="2172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875" tIns="219437" rIns="438875" bIns="2194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387850" rtl="0" eaLnBrk="0" fontAlgn="base" hangingPunct="0">
        <a:spcBef>
          <a:spcPct val="0"/>
        </a:spcBef>
        <a:spcAft>
          <a:spcPct val="0"/>
        </a:spcAft>
        <a:defRPr sz="9600">
          <a:solidFill>
            <a:schemeClr val="bg1"/>
          </a:solidFill>
          <a:latin typeface="+mj-lt"/>
          <a:ea typeface="+mj-ea"/>
          <a:cs typeface="+mj-cs"/>
        </a:defRPr>
      </a:lvl1pPr>
      <a:lvl2pPr algn="l" defTabSz="4387850" rtl="0" eaLnBrk="0" fontAlgn="base" hangingPunct="0">
        <a:spcBef>
          <a:spcPct val="0"/>
        </a:spcBef>
        <a:spcAft>
          <a:spcPct val="0"/>
        </a:spcAft>
        <a:defRPr sz="9600">
          <a:solidFill>
            <a:schemeClr val="bg1"/>
          </a:solidFill>
          <a:latin typeface="Times New Roman" pitchFamily="18" charset="0"/>
        </a:defRPr>
      </a:lvl2pPr>
      <a:lvl3pPr algn="l" defTabSz="4387850" rtl="0" eaLnBrk="0" fontAlgn="base" hangingPunct="0">
        <a:spcBef>
          <a:spcPct val="0"/>
        </a:spcBef>
        <a:spcAft>
          <a:spcPct val="0"/>
        </a:spcAft>
        <a:defRPr sz="9600">
          <a:solidFill>
            <a:schemeClr val="bg1"/>
          </a:solidFill>
          <a:latin typeface="Times New Roman" pitchFamily="18" charset="0"/>
        </a:defRPr>
      </a:lvl3pPr>
      <a:lvl4pPr algn="l" defTabSz="4387850" rtl="0" eaLnBrk="0" fontAlgn="base" hangingPunct="0">
        <a:spcBef>
          <a:spcPct val="0"/>
        </a:spcBef>
        <a:spcAft>
          <a:spcPct val="0"/>
        </a:spcAft>
        <a:defRPr sz="9600">
          <a:solidFill>
            <a:schemeClr val="bg1"/>
          </a:solidFill>
          <a:latin typeface="Times New Roman" pitchFamily="18" charset="0"/>
        </a:defRPr>
      </a:lvl4pPr>
      <a:lvl5pPr algn="l" defTabSz="4387850" rtl="0" eaLnBrk="0" fontAlgn="base" hangingPunct="0">
        <a:spcBef>
          <a:spcPct val="0"/>
        </a:spcBef>
        <a:spcAft>
          <a:spcPct val="0"/>
        </a:spcAft>
        <a:defRPr sz="9600">
          <a:solidFill>
            <a:schemeClr val="bg1"/>
          </a:solidFill>
          <a:latin typeface="Times New Roman" pitchFamily="18" charset="0"/>
        </a:defRPr>
      </a:lvl5pPr>
      <a:lvl6pPr marL="480060" algn="l" defTabSz="4388882" rtl="0" fontAlgn="base">
        <a:spcBef>
          <a:spcPct val="0"/>
        </a:spcBef>
        <a:spcAft>
          <a:spcPct val="0"/>
        </a:spcAft>
        <a:defRPr sz="9600">
          <a:solidFill>
            <a:schemeClr val="bg1"/>
          </a:solidFill>
          <a:latin typeface="Times New Roman" pitchFamily="18" charset="0"/>
        </a:defRPr>
      </a:lvl6pPr>
      <a:lvl7pPr marL="960120" algn="l" defTabSz="4388882" rtl="0" fontAlgn="base">
        <a:spcBef>
          <a:spcPct val="0"/>
        </a:spcBef>
        <a:spcAft>
          <a:spcPct val="0"/>
        </a:spcAft>
        <a:defRPr sz="9600">
          <a:solidFill>
            <a:schemeClr val="bg1"/>
          </a:solidFill>
          <a:latin typeface="Times New Roman" pitchFamily="18" charset="0"/>
        </a:defRPr>
      </a:lvl7pPr>
      <a:lvl8pPr marL="1440180" algn="l" defTabSz="4388882" rtl="0" fontAlgn="base">
        <a:spcBef>
          <a:spcPct val="0"/>
        </a:spcBef>
        <a:spcAft>
          <a:spcPct val="0"/>
        </a:spcAft>
        <a:defRPr sz="9600">
          <a:solidFill>
            <a:schemeClr val="bg1"/>
          </a:solidFill>
          <a:latin typeface="Times New Roman" pitchFamily="18" charset="0"/>
        </a:defRPr>
      </a:lvl8pPr>
      <a:lvl9pPr marL="1920240" algn="l" defTabSz="4388882" rtl="0" fontAlgn="base">
        <a:spcBef>
          <a:spcPct val="0"/>
        </a:spcBef>
        <a:spcAft>
          <a:spcPct val="0"/>
        </a:spcAft>
        <a:defRPr sz="9600">
          <a:solidFill>
            <a:schemeClr val="bg1"/>
          </a:solidFill>
          <a:latin typeface="Times New Roman" pitchFamily="18" charset="0"/>
        </a:defRPr>
      </a:lvl9pPr>
    </p:titleStyle>
    <p:bodyStyle>
      <a:lvl1pPr algn="l" defTabSz="4387850" rtl="0" eaLnBrk="0" fontAlgn="base" hangingPunct="0">
        <a:spcBef>
          <a:spcPct val="20000"/>
        </a:spcBef>
        <a:spcAft>
          <a:spcPct val="25000"/>
        </a:spcAft>
        <a:defRPr sz="15400">
          <a:solidFill>
            <a:schemeClr val="tx1"/>
          </a:solidFill>
          <a:latin typeface="+mn-lt"/>
          <a:ea typeface="+mn-ea"/>
          <a:cs typeface="+mn-cs"/>
        </a:defRPr>
      </a:lvl1pPr>
      <a:lvl2pPr marL="1919288" indent="-1371600" algn="l" defTabSz="4387850" rtl="0" eaLnBrk="0" fontAlgn="base" hangingPunct="0">
        <a:spcBef>
          <a:spcPct val="20000"/>
        </a:spcBef>
        <a:spcAft>
          <a:spcPct val="0"/>
        </a:spcAft>
        <a:buClr>
          <a:srgbClr val="CC0000"/>
        </a:buClr>
        <a:buSzPct val="90000"/>
        <a:buFont typeface="Wingdings" pitchFamily="2" charset="2"/>
        <a:buChar char="§"/>
        <a:defRPr sz="11600">
          <a:solidFill>
            <a:schemeClr val="tx1"/>
          </a:solidFill>
          <a:latin typeface="+mn-lt"/>
        </a:defRPr>
      </a:lvl2pPr>
      <a:lvl3pPr marL="3563938" indent="-1095375" algn="l" defTabSz="4387850" rtl="0" eaLnBrk="0" fontAlgn="base" hangingPunct="0">
        <a:spcBef>
          <a:spcPct val="40000"/>
        </a:spcBef>
        <a:spcAft>
          <a:spcPct val="0"/>
        </a:spcAft>
        <a:buChar char="•"/>
        <a:defRPr sz="9600" i="1">
          <a:solidFill>
            <a:schemeClr val="tx1"/>
          </a:solidFill>
          <a:latin typeface="+mn-lt"/>
        </a:defRPr>
      </a:lvl3pPr>
      <a:lvl4pPr marL="6040438" indent="-1095375" algn="l" defTabSz="4387850" rtl="0" eaLnBrk="0" fontAlgn="base" hangingPunct="0">
        <a:spcBef>
          <a:spcPct val="40000"/>
        </a:spcBef>
        <a:spcAft>
          <a:spcPct val="0"/>
        </a:spcAft>
        <a:buChar char="–"/>
        <a:defRPr sz="8600">
          <a:solidFill>
            <a:schemeClr val="tx1"/>
          </a:solidFill>
          <a:latin typeface="+mn-lt"/>
        </a:defRPr>
      </a:lvl4pPr>
      <a:lvl5pPr marL="6826250" algn="l" defTabSz="4387850" rtl="0" eaLnBrk="0" fontAlgn="base" hangingPunct="0">
        <a:spcBef>
          <a:spcPct val="20000"/>
        </a:spcBef>
        <a:spcAft>
          <a:spcPct val="0"/>
        </a:spcAft>
        <a:defRPr sz="8600">
          <a:solidFill>
            <a:schemeClr val="tx1"/>
          </a:solidFill>
          <a:latin typeface="+mn-lt"/>
        </a:defRPr>
      </a:lvl5pPr>
      <a:lvl6pPr marL="7307580" algn="l" defTabSz="4388882" rtl="0" fontAlgn="base">
        <a:spcBef>
          <a:spcPct val="20000"/>
        </a:spcBef>
        <a:spcAft>
          <a:spcPct val="0"/>
        </a:spcAft>
        <a:defRPr sz="8600">
          <a:solidFill>
            <a:schemeClr val="tx1"/>
          </a:solidFill>
          <a:latin typeface="+mn-lt"/>
        </a:defRPr>
      </a:lvl6pPr>
      <a:lvl7pPr marL="7787640" algn="l" defTabSz="4388882" rtl="0" fontAlgn="base">
        <a:spcBef>
          <a:spcPct val="20000"/>
        </a:spcBef>
        <a:spcAft>
          <a:spcPct val="0"/>
        </a:spcAft>
        <a:defRPr sz="8600">
          <a:solidFill>
            <a:schemeClr val="tx1"/>
          </a:solidFill>
          <a:latin typeface="+mn-lt"/>
        </a:defRPr>
      </a:lvl7pPr>
      <a:lvl8pPr marL="8267700" algn="l" defTabSz="4388882" rtl="0" fontAlgn="base">
        <a:spcBef>
          <a:spcPct val="20000"/>
        </a:spcBef>
        <a:spcAft>
          <a:spcPct val="0"/>
        </a:spcAft>
        <a:defRPr sz="8600">
          <a:solidFill>
            <a:schemeClr val="tx1"/>
          </a:solidFill>
          <a:latin typeface="+mn-lt"/>
        </a:defRPr>
      </a:lvl8pPr>
      <a:lvl9pPr marL="8747760" algn="l" defTabSz="4388882" rtl="0" fontAlgn="base">
        <a:spcBef>
          <a:spcPct val="20000"/>
        </a:spcBef>
        <a:spcAft>
          <a:spcPct val="0"/>
        </a:spcAft>
        <a:defRPr sz="8600">
          <a:solidFill>
            <a:schemeClr val="tx1"/>
          </a:solidFill>
          <a:latin typeface="+mn-lt"/>
        </a:defRPr>
      </a:lvl9pPr>
    </p:bodyStyle>
    <p:otherStyle>
      <a:defPPr>
        <a:defRPr lang="en-US"/>
      </a:defPPr>
      <a:lvl1pPr marL="0" algn="l" defTabSz="960120" rtl="0" eaLnBrk="1" latinLnBrk="0" hangingPunct="1">
        <a:defRPr sz="1900" kern="1200">
          <a:solidFill>
            <a:schemeClr val="tx1"/>
          </a:solidFill>
          <a:latin typeface="+mn-lt"/>
          <a:ea typeface="+mn-ea"/>
          <a:cs typeface="+mn-cs"/>
        </a:defRPr>
      </a:lvl1pPr>
      <a:lvl2pPr marL="480060" algn="l" defTabSz="960120" rtl="0" eaLnBrk="1" latinLnBrk="0" hangingPunct="1">
        <a:defRPr sz="1900" kern="1200">
          <a:solidFill>
            <a:schemeClr val="tx1"/>
          </a:solidFill>
          <a:latin typeface="+mn-lt"/>
          <a:ea typeface="+mn-ea"/>
          <a:cs typeface="+mn-cs"/>
        </a:defRPr>
      </a:lvl2pPr>
      <a:lvl3pPr marL="960120" algn="l" defTabSz="960120" rtl="0" eaLnBrk="1" latinLnBrk="0" hangingPunct="1">
        <a:defRPr sz="1900" kern="1200">
          <a:solidFill>
            <a:schemeClr val="tx1"/>
          </a:solidFill>
          <a:latin typeface="+mn-lt"/>
          <a:ea typeface="+mn-ea"/>
          <a:cs typeface="+mn-cs"/>
        </a:defRPr>
      </a:lvl3pPr>
      <a:lvl4pPr marL="1440180" algn="l" defTabSz="960120" rtl="0" eaLnBrk="1" latinLnBrk="0" hangingPunct="1">
        <a:defRPr sz="1900" kern="1200">
          <a:solidFill>
            <a:schemeClr val="tx1"/>
          </a:solidFill>
          <a:latin typeface="+mn-lt"/>
          <a:ea typeface="+mn-ea"/>
          <a:cs typeface="+mn-cs"/>
        </a:defRPr>
      </a:lvl4pPr>
      <a:lvl5pPr marL="1920240" algn="l" defTabSz="960120" rtl="0" eaLnBrk="1" latinLnBrk="0" hangingPunct="1">
        <a:defRPr sz="1900" kern="1200">
          <a:solidFill>
            <a:schemeClr val="tx1"/>
          </a:solidFill>
          <a:latin typeface="+mn-lt"/>
          <a:ea typeface="+mn-ea"/>
          <a:cs typeface="+mn-cs"/>
        </a:defRPr>
      </a:lvl5pPr>
      <a:lvl6pPr marL="2400300" algn="l" defTabSz="960120" rtl="0" eaLnBrk="1" latinLnBrk="0" hangingPunct="1">
        <a:defRPr sz="1900" kern="1200">
          <a:solidFill>
            <a:schemeClr val="tx1"/>
          </a:solidFill>
          <a:latin typeface="+mn-lt"/>
          <a:ea typeface="+mn-ea"/>
          <a:cs typeface="+mn-cs"/>
        </a:defRPr>
      </a:lvl6pPr>
      <a:lvl7pPr marL="2880360" algn="l" defTabSz="960120" rtl="0" eaLnBrk="1" latinLnBrk="0" hangingPunct="1">
        <a:defRPr sz="1900" kern="1200">
          <a:solidFill>
            <a:schemeClr val="tx1"/>
          </a:solidFill>
          <a:latin typeface="+mn-lt"/>
          <a:ea typeface="+mn-ea"/>
          <a:cs typeface="+mn-cs"/>
        </a:defRPr>
      </a:lvl7pPr>
      <a:lvl8pPr marL="3360420" algn="l" defTabSz="960120" rtl="0" eaLnBrk="1" latinLnBrk="0" hangingPunct="1">
        <a:defRPr sz="1900" kern="1200">
          <a:solidFill>
            <a:schemeClr val="tx1"/>
          </a:solidFill>
          <a:latin typeface="+mn-lt"/>
          <a:ea typeface="+mn-ea"/>
          <a:cs typeface="+mn-cs"/>
        </a:defRPr>
      </a:lvl8pPr>
      <a:lvl9pPr marL="3840480" algn="l" defTabSz="96012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tiff"/><Relationship Id="rId5" Type="http://schemas.openxmlformats.org/officeDocument/2006/relationships/image" Target="../media/image4.jpg"/><Relationship Id="rId10"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1A05-C851-21AA-3477-08438DD09C23}"/>
            </a:ext>
          </a:extLst>
        </p:cNvPr>
        <p:cNvGrpSpPr/>
        <p:nvPr/>
      </p:nvGrpSpPr>
      <p:grpSpPr>
        <a:xfrm>
          <a:off x="0" y="0"/>
          <a:ext cx="0" cy="0"/>
          <a:chOff x="0" y="0"/>
          <a:chExt cx="0" cy="0"/>
        </a:xfrm>
      </p:grpSpPr>
      <p:sp>
        <p:nvSpPr>
          <p:cNvPr id="3074" name="Rectangle 43">
            <a:extLst>
              <a:ext uri="{FF2B5EF4-FFF2-40B4-BE49-F238E27FC236}">
                <a16:creationId xmlns:a16="http://schemas.microsoft.com/office/drawing/2014/main" id="{A4096EF1-208A-E73B-7E70-B4EAF892BC3B}"/>
              </a:ext>
            </a:extLst>
          </p:cNvPr>
          <p:cNvSpPr>
            <a:spLocks noChangeArrowheads="1"/>
          </p:cNvSpPr>
          <p:nvPr/>
        </p:nvSpPr>
        <p:spPr bwMode="auto">
          <a:xfrm>
            <a:off x="608584" y="16528594"/>
            <a:ext cx="12011022" cy="1615269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417976" tIns="208988" rIns="417976" bIns="208988"/>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eaLnBrk="1" hangingPunct="1"/>
            <a:endParaRPr lang="en-US" altLang="en-US" sz="3600" dirty="0"/>
          </a:p>
          <a:p>
            <a:pPr eaLnBrk="1" hangingPunct="1"/>
            <a:r>
              <a:rPr lang="en-US" altLang="en-US" sz="3600" dirty="0"/>
              <a:t>1976 - </a:t>
            </a:r>
            <a:r>
              <a:rPr lang="en-US" altLang="en-US" sz="3600" dirty="0" err="1"/>
              <a:t>Cockcraft</a:t>
            </a:r>
            <a:r>
              <a:rPr lang="en-US" altLang="en-US" sz="3600" dirty="0"/>
              <a:t> Gault equation used just age, sex, and weight [and was calibrated on 236 white men].</a:t>
            </a:r>
          </a:p>
          <a:p>
            <a:pPr eaLnBrk="1" hangingPunct="1"/>
            <a:r>
              <a:rPr lang="en-US" altLang="en-US" sz="3600" dirty="0"/>
              <a:t>1999 - First large-scale study was MDRD – 1,628 diverse patients all with kidney disease. Best predictive variables were age, sex, race. Creatinine levels were 18% higher in Black patients than non-Blacks holding fixed </a:t>
            </a:r>
            <a:r>
              <a:rPr lang="en-US" altLang="en-US" sz="3600" dirty="0" err="1"/>
              <a:t>mGFR</a:t>
            </a:r>
            <a:r>
              <a:rPr lang="en-US" altLang="en-US" sz="3600" dirty="0"/>
              <a:t>.</a:t>
            </a:r>
          </a:p>
          <a:p>
            <a:pPr marL="571500" indent="-571500" eaLnBrk="1" hangingPunct="1">
              <a:buFont typeface="Wingdings" pitchFamily="2" charset="2"/>
              <a:buChar char="n"/>
            </a:pPr>
            <a:r>
              <a:rPr lang="en-US" altLang="en-US" sz="3600" dirty="0"/>
              <a:t>Note that Race was added as a </a:t>
            </a:r>
            <a:r>
              <a:rPr lang="en-US" altLang="en-US" sz="3600" u="sng" dirty="0"/>
              <a:t>RESULT</a:t>
            </a:r>
            <a:r>
              <a:rPr lang="en-US" altLang="en-US" sz="3600" dirty="0"/>
              <a:t> of the data, not built-in ahead of time.</a:t>
            </a:r>
          </a:p>
          <a:p>
            <a:pPr eaLnBrk="1" hangingPunct="1"/>
            <a:r>
              <a:rPr lang="en-US" altLang="en-US" sz="3600" dirty="0"/>
              <a:t>2009 – CKD-EPI looks at 13,758 patients – race ‘correction factor’ reduced to 16% but still used.</a:t>
            </a:r>
          </a:p>
          <a:p>
            <a:pPr marL="571500" indent="-571500" eaLnBrk="1" hangingPunct="1">
              <a:buFont typeface="Wingdings" pitchFamily="2" charset="2"/>
              <a:buChar char="n"/>
            </a:pPr>
            <a:endParaRPr lang="en-US" altLang="en-US" sz="3600" dirty="0"/>
          </a:p>
        </p:txBody>
      </p:sp>
      <p:sp>
        <p:nvSpPr>
          <p:cNvPr id="3075" name="Rectangle 79">
            <a:extLst>
              <a:ext uri="{FF2B5EF4-FFF2-40B4-BE49-F238E27FC236}">
                <a16:creationId xmlns:a16="http://schemas.microsoft.com/office/drawing/2014/main" id="{C5862CD4-5338-8D0F-14A5-5BBFAAA79CE1}"/>
              </a:ext>
            </a:extLst>
          </p:cNvPr>
          <p:cNvSpPr>
            <a:spLocks noChangeArrowheads="1"/>
          </p:cNvSpPr>
          <p:nvPr/>
        </p:nvSpPr>
        <p:spPr bwMode="auto">
          <a:xfrm>
            <a:off x="0" y="-1588"/>
            <a:ext cx="43891200" cy="5486401"/>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0858" tIns="230429" rIns="460858" bIns="230429" anchor="ctr"/>
          <a:lstStyle>
            <a:lvl1pPr>
              <a:spcBef>
                <a:spcPct val="20000"/>
              </a:spcBef>
              <a:spcAft>
                <a:spcPct val="25000"/>
              </a:spcAft>
              <a:defRPr sz="15400">
                <a:solidFill>
                  <a:schemeClr val="tx1"/>
                </a:solidFill>
                <a:latin typeface="Times New Roman" panose="02020603050405020304" pitchFamily="18" charset="0"/>
              </a:defRPr>
            </a:lvl1pPr>
            <a:lvl2pPr marL="742950" indent="-285750">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1143000" indent="-228600">
              <a:spcBef>
                <a:spcPct val="40000"/>
              </a:spcBef>
              <a:buChar char="•"/>
              <a:defRPr sz="9600" i="1">
                <a:solidFill>
                  <a:schemeClr val="tx1"/>
                </a:solidFill>
                <a:latin typeface="Times New Roman" panose="02020603050405020304" pitchFamily="18" charset="0"/>
              </a:defRPr>
            </a:lvl3pPr>
            <a:lvl4pPr marL="1600200" indent="-228600">
              <a:spcBef>
                <a:spcPct val="40000"/>
              </a:spcBef>
              <a:buChar char="–"/>
              <a:defRPr sz="8600">
                <a:solidFill>
                  <a:schemeClr val="tx1"/>
                </a:solidFill>
                <a:latin typeface="Times New Roman" panose="02020603050405020304" pitchFamily="18" charset="0"/>
              </a:defRPr>
            </a:lvl4pPr>
            <a:lvl5pPr marL="2057400" indent="-228600">
              <a:spcBef>
                <a:spcPct val="20000"/>
              </a:spcBef>
              <a:defRPr sz="86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8600">
                <a:solidFill>
                  <a:schemeClr val="tx1"/>
                </a:solidFill>
                <a:latin typeface="Times New Roman" panose="02020603050405020304" pitchFamily="18" charset="0"/>
              </a:defRPr>
            </a:lvl9pPr>
          </a:lstStyle>
          <a:p>
            <a:pPr eaLnBrk="1" hangingPunct="1">
              <a:spcBef>
                <a:spcPct val="0"/>
              </a:spcBef>
              <a:spcAft>
                <a:spcPct val="0"/>
              </a:spcAft>
            </a:pPr>
            <a:endParaRPr lang="en-US" altLang="en-US" sz="8600" dirty="0">
              <a:latin typeface="Arial" panose="020B0604020202020204" pitchFamily="34" charset="0"/>
            </a:endParaRPr>
          </a:p>
        </p:txBody>
      </p:sp>
      <p:sp>
        <p:nvSpPr>
          <p:cNvPr id="3076" name="Rectangle 2">
            <a:extLst>
              <a:ext uri="{FF2B5EF4-FFF2-40B4-BE49-F238E27FC236}">
                <a16:creationId xmlns:a16="http://schemas.microsoft.com/office/drawing/2014/main" id="{2D62BEF1-D64F-59EC-FDFA-45D6C0CEA4EB}"/>
              </a:ext>
            </a:extLst>
          </p:cNvPr>
          <p:cNvSpPr>
            <a:spLocks noGrp="1" noChangeArrowheads="1"/>
          </p:cNvSpPr>
          <p:nvPr>
            <p:ph type="title"/>
          </p:nvPr>
        </p:nvSpPr>
        <p:spPr>
          <a:xfrm>
            <a:off x="1019175" y="722313"/>
            <a:ext cx="38003163" cy="4297362"/>
          </a:xfrm>
        </p:spPr>
        <p:txBody>
          <a:bodyPr/>
          <a:lstStyle/>
          <a:p>
            <a:pPr algn="ctr" eaLnBrk="1" hangingPunct="1"/>
            <a:r>
              <a:rPr lang="en-US" altLang="en-US" b="1" dirty="0">
                <a:latin typeface="Arial" panose="020B0604020202020204" pitchFamily="34" charset="0"/>
                <a:cs typeface="Arial" panose="020B0604020202020204" pitchFamily="34" charset="0"/>
              </a:rPr>
              <a:t>When Race Matters in Medicine: The Case of Estimating GFR</a:t>
            </a:r>
            <a:br>
              <a:rPr lang="en-US" altLang="en-US" b="1" dirty="0">
                <a:latin typeface="Arial" panose="020B0604020202020204" pitchFamily="34" charset="0"/>
                <a:cs typeface="Arial" panose="020B0604020202020204" pitchFamily="34" charset="0"/>
              </a:rPr>
            </a:br>
            <a:r>
              <a:rPr lang="en-US" altLang="en-US" sz="7200" b="1" dirty="0">
                <a:solidFill>
                  <a:srgbClr val="CC0000"/>
                </a:solidFill>
                <a:latin typeface="Arial" panose="020B0604020202020204" pitchFamily="34" charset="0"/>
                <a:cs typeface="Arial" panose="020B0604020202020204" pitchFamily="34" charset="0"/>
              </a:rPr>
              <a:t>Joel Velasco, Brad Snodgrass</a:t>
            </a:r>
            <a:endParaRPr lang="en-US" altLang="en-US" sz="7200" dirty="0">
              <a:solidFill>
                <a:srgbClr val="CC0000"/>
              </a:solidFill>
              <a:latin typeface="Arial" panose="020B0604020202020204" pitchFamily="34" charset="0"/>
              <a:cs typeface="Arial" panose="020B0604020202020204" pitchFamily="34" charset="0"/>
            </a:endParaRPr>
          </a:p>
        </p:txBody>
      </p:sp>
      <p:sp>
        <p:nvSpPr>
          <p:cNvPr id="2" name="Rectangle 37">
            <a:extLst>
              <a:ext uri="{FF2B5EF4-FFF2-40B4-BE49-F238E27FC236}">
                <a16:creationId xmlns:a16="http://schemas.microsoft.com/office/drawing/2014/main" id="{85C438CE-FD95-88EE-BACB-872A78C0DD85}"/>
              </a:ext>
            </a:extLst>
          </p:cNvPr>
          <p:cNvSpPr>
            <a:spLocks noGrp="1" noChangeArrowheads="1"/>
          </p:cNvSpPr>
          <p:nvPr>
            <p:ph type="body" idx="1"/>
          </p:nvPr>
        </p:nvSpPr>
        <p:spPr>
          <a:xfrm>
            <a:off x="608584" y="6524625"/>
            <a:ext cx="12011025" cy="9385935"/>
          </a:xfrm>
          <a:ln w="12700">
            <a:solidFill>
              <a:srgbClr val="CC0000"/>
            </a:solidFill>
            <a:miter lim="800000"/>
            <a:headEnd/>
            <a:tailEnd/>
          </a:ln>
        </p:spPr>
        <p:txBody>
          <a:bodyPr/>
          <a:lstStyle/>
          <a:p>
            <a:pPr eaLnBrk="1" hangingPunct="1">
              <a:defRPr/>
            </a:pPr>
            <a:endParaRPr lang="en-US" altLang="en-US" sz="3600" dirty="0"/>
          </a:p>
          <a:p>
            <a:pPr eaLnBrk="1" hangingPunct="1">
              <a:defRPr/>
            </a:pPr>
            <a:br>
              <a:rPr lang="en-US" altLang="en-US" sz="3600" dirty="0"/>
            </a:br>
            <a:r>
              <a:rPr lang="en-US" altLang="en-US" sz="3600" dirty="0"/>
              <a:t>The glomerular filtration rate (GFR) measures the rate at which your kidneys are filtering your blood. </a:t>
            </a:r>
          </a:p>
          <a:p>
            <a:pPr eaLnBrk="1" hangingPunct="1">
              <a:defRPr/>
            </a:pPr>
            <a:r>
              <a:rPr lang="en-US" altLang="en-US" sz="3600" dirty="0"/>
              <a:t>Direct measurements (</a:t>
            </a:r>
            <a:r>
              <a:rPr lang="en-US" altLang="en-US" sz="3600" dirty="0" err="1"/>
              <a:t>mGFR</a:t>
            </a:r>
            <a:r>
              <a:rPr lang="en-US" altLang="en-US" sz="3600" dirty="0"/>
              <a:t>) are difficult and intense (e.g. IV introducing inulin and collecting all urine for 24 hours).</a:t>
            </a:r>
          </a:p>
          <a:p>
            <a:pPr eaLnBrk="1" hangingPunct="1">
              <a:defRPr/>
            </a:pPr>
            <a:r>
              <a:rPr lang="en-US" altLang="en-US" sz="3600" dirty="0"/>
              <a:t>Standard method estimates GFR from creatinine levels – a waste product produced in muscles. So concentration depends not just on kidney function, but on production levels which vary between individuals. </a:t>
            </a:r>
          </a:p>
          <a:p>
            <a:pPr eaLnBrk="1" hangingPunct="1">
              <a:defRPr/>
            </a:pPr>
            <a:r>
              <a:rPr lang="en-US" altLang="en-US" sz="3600" dirty="0"/>
              <a:t>From 1999 to 2021 the recommended estimation equation used serum creatinine along with age, sex, and race to estimate GFR. </a:t>
            </a:r>
          </a:p>
        </p:txBody>
      </p:sp>
      <p:sp>
        <p:nvSpPr>
          <p:cNvPr id="3078" name="Rectangle 40">
            <a:extLst>
              <a:ext uri="{FF2B5EF4-FFF2-40B4-BE49-F238E27FC236}">
                <a16:creationId xmlns:a16="http://schemas.microsoft.com/office/drawing/2014/main" id="{C8D8662E-0116-181B-A115-89BF05BD674B}"/>
              </a:ext>
            </a:extLst>
          </p:cNvPr>
          <p:cNvSpPr>
            <a:spLocks noChangeArrowheads="1"/>
          </p:cNvSpPr>
          <p:nvPr/>
        </p:nvSpPr>
        <p:spPr bwMode="auto">
          <a:xfrm>
            <a:off x="26457656" y="19281855"/>
            <a:ext cx="17086322" cy="13399432"/>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eaLnBrk="1" hangingPunct="1"/>
            <a:endParaRPr lang="en-US" altLang="en-US" sz="3600" dirty="0"/>
          </a:p>
          <a:p>
            <a:pPr eaLnBrk="1" hangingPunct="1"/>
            <a:endParaRPr lang="en-US" altLang="en-US" sz="3600" dirty="0"/>
          </a:p>
          <a:p>
            <a:pPr eaLnBrk="1" hangingPunct="1"/>
            <a:r>
              <a:rPr lang="en-US" altLang="en-US" sz="3600" dirty="0"/>
              <a:t>1) 5.51 million non-Black patients with chronic kidney disease (CKD) now don’t have it</a:t>
            </a:r>
          </a:p>
          <a:p>
            <a:pPr eaLnBrk="1" hangingPunct="1"/>
            <a:r>
              <a:rPr lang="en-US" altLang="en-US" sz="3600" dirty="0"/>
              <a:t>2) 5.49 million non-Black patients have a lesser degree of CKD</a:t>
            </a:r>
          </a:p>
          <a:p>
            <a:pPr eaLnBrk="1" hangingPunct="1"/>
            <a:r>
              <a:rPr lang="en-US" altLang="en-US" sz="3600" dirty="0"/>
              <a:t>3) 434,000 Black patients now with CKD</a:t>
            </a:r>
          </a:p>
          <a:p>
            <a:pPr eaLnBrk="1" hangingPunct="1"/>
            <a:r>
              <a:rPr lang="en-US" altLang="en-US" sz="3600" dirty="0"/>
              <a:t>4) 584,000 Black patients now with a more advanced form of CKD</a:t>
            </a:r>
          </a:p>
          <a:p>
            <a:pPr eaLnBrk="1" hangingPunct="1"/>
            <a:r>
              <a:rPr lang="en-US" altLang="en-US" sz="3600" dirty="0"/>
              <a:t>5) Black patients given extra time (moved up) on the kidney transplant list </a:t>
            </a:r>
          </a:p>
          <a:p>
            <a:pPr eaLnBrk="1" hangingPunct="1"/>
            <a:r>
              <a:rPr lang="en-US" altLang="en-US" sz="3600" dirty="0"/>
              <a:t>6) Black patients with lower eGFR scores eligible for more </a:t>
            </a:r>
            <a:r>
              <a:rPr lang="en-US" altLang="en-US" sz="3600" dirty="0">
                <a:cs typeface="Times New Roman" panose="02020603050405020304" pitchFamily="18" charset="0"/>
              </a:rPr>
              <a:t>kidney care </a:t>
            </a:r>
            <a:r>
              <a:rPr lang="en-US" altLang="en-US" sz="3600" b="1" dirty="0">
                <a:cs typeface="Times New Roman" panose="02020603050405020304" pitchFamily="18" charset="0"/>
              </a:rPr>
              <a:t>BUT</a:t>
            </a:r>
            <a:r>
              <a:rPr lang="en-US" altLang="en-US" sz="3600" dirty="0">
                <a:cs typeface="Times New Roman" panose="02020603050405020304" pitchFamily="18" charset="0"/>
              </a:rPr>
              <a:t> now contraindicated for a variety of drugs with interaction effects (</a:t>
            </a:r>
            <a:r>
              <a:rPr lang="en-US" sz="3600" b="0" i="0" u="none" strike="noStrike" dirty="0">
                <a:solidFill>
                  <a:srgbClr val="333333"/>
                </a:solidFill>
                <a:effectLst/>
                <a:cs typeface="Times New Roman" panose="02020603050405020304" pitchFamily="18" charset="0"/>
              </a:rPr>
              <a:t>ACE inhibitors, beta blockers, metformin…)</a:t>
            </a:r>
          </a:p>
          <a:p>
            <a:pPr eaLnBrk="1" hangingPunct="1"/>
            <a:r>
              <a:rPr lang="en-US" altLang="en-US" sz="3600" dirty="0">
                <a:cs typeface="Times New Roman" panose="02020603050405020304" pitchFamily="18" charset="0"/>
              </a:rPr>
              <a:t>7) Non-Black patients have the opposite effects (less kidney care, more </a:t>
            </a:r>
            <a:r>
              <a:rPr lang="en-US" altLang="en-US" sz="3600" dirty="0"/>
              <a:t>drug availability)</a:t>
            </a:r>
            <a:r>
              <a:rPr lang="en-US" altLang="en-US" sz="3600" b="1" dirty="0"/>
              <a:t> </a:t>
            </a:r>
            <a:endParaRPr lang="en-US" altLang="en-US" sz="3600" dirty="0"/>
          </a:p>
        </p:txBody>
      </p:sp>
      <p:sp>
        <p:nvSpPr>
          <p:cNvPr id="3079" name="Rectangle 42">
            <a:extLst>
              <a:ext uri="{FF2B5EF4-FFF2-40B4-BE49-F238E27FC236}">
                <a16:creationId xmlns:a16="http://schemas.microsoft.com/office/drawing/2014/main" id="{748EE168-3647-9172-0F85-284D7479769B}"/>
              </a:ext>
            </a:extLst>
          </p:cNvPr>
          <p:cNvSpPr>
            <a:spLocks noChangeArrowheads="1"/>
          </p:cNvSpPr>
          <p:nvPr/>
        </p:nvSpPr>
        <p:spPr bwMode="auto">
          <a:xfrm>
            <a:off x="13533120" y="14051926"/>
            <a:ext cx="12015216" cy="7821827"/>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algn="ctr" eaLnBrk="1" hangingPunct="1"/>
            <a:endParaRPr lang="en-US" altLang="en-US" sz="2000" b="1" dirty="0">
              <a:solidFill>
                <a:schemeClr val="bg1"/>
              </a:solidFill>
            </a:endParaRPr>
          </a:p>
          <a:p>
            <a:pPr algn="ctr" eaLnBrk="1" hangingPunct="1"/>
            <a:endParaRPr lang="en-US" altLang="en-US" sz="2000" b="1" dirty="0">
              <a:solidFill>
                <a:schemeClr val="bg1"/>
              </a:solidFill>
            </a:endParaRPr>
          </a:p>
          <a:p>
            <a:pPr eaLnBrk="1" hangingPunct="1"/>
            <a:r>
              <a:rPr lang="en-US" sz="3600" dirty="0">
                <a:effectLst/>
                <a:latin typeface="Times New Roman" panose="02020603050405020304" pitchFamily="18" charset="0"/>
                <a:ea typeface="Times New Roman" panose="02020603050405020304" pitchFamily="18" charset="0"/>
              </a:rPr>
              <a:t>“The rationale for the Task Force includes the following: race is a social and not a biological construct, the problematic nature of applying race to clinical algorithms, and the need to advance health equity and social justice.”</a:t>
            </a:r>
            <a:endParaRPr lang="en-US" sz="3600" dirty="0">
              <a:ea typeface="Times New Roman" panose="02020603050405020304" pitchFamily="18" charset="0"/>
            </a:endParaRPr>
          </a:p>
          <a:p>
            <a:pPr eaLnBrk="1" hangingPunct="1"/>
            <a:r>
              <a:rPr lang="en-US" sz="3600" dirty="0">
                <a:effectLst/>
                <a:latin typeface="Times New Roman" panose="02020603050405020304" pitchFamily="18" charset="0"/>
                <a:ea typeface="Times New Roman" panose="02020603050405020304" pitchFamily="18" charset="0"/>
              </a:rPr>
              <a:t>-- The task force was looking for the best way to estimate GFR without using race. Unlike earlier studies, this decision was made ahead of time independent of the data.</a:t>
            </a:r>
          </a:p>
          <a:p>
            <a:pPr eaLnBrk="1" hangingPunct="1"/>
            <a:r>
              <a:rPr lang="en-US" sz="3600" dirty="0">
                <a:ea typeface="Times New Roman" panose="02020603050405020304" pitchFamily="18" charset="0"/>
              </a:rPr>
              <a:t>-- But racial justice demands appropriate medical care – not a racially blind form of equality. (Compare the cases of pulse ox measurements and metformin contraindication.)</a:t>
            </a:r>
            <a:endParaRPr lang="en-US" sz="3600" dirty="0">
              <a:effectLst/>
              <a:latin typeface="Times New Roman" panose="02020603050405020304" pitchFamily="18" charset="0"/>
              <a:ea typeface="Times New Roman" panose="02020603050405020304" pitchFamily="18" charset="0"/>
            </a:endParaRPr>
          </a:p>
          <a:p>
            <a:pPr eaLnBrk="1" hangingPunct="1"/>
            <a:endParaRPr lang="en-US" altLang="en-US" sz="3600" b="1" dirty="0"/>
          </a:p>
        </p:txBody>
      </p:sp>
      <p:sp>
        <p:nvSpPr>
          <p:cNvPr id="3081" name="Rectangle 59">
            <a:extLst>
              <a:ext uri="{FF2B5EF4-FFF2-40B4-BE49-F238E27FC236}">
                <a16:creationId xmlns:a16="http://schemas.microsoft.com/office/drawing/2014/main" id="{6BF9B9B7-6D39-CDD2-A0B1-6D6C3EE65A92}"/>
              </a:ext>
            </a:extLst>
          </p:cNvPr>
          <p:cNvSpPr>
            <a:spLocks noChangeArrowheads="1"/>
          </p:cNvSpPr>
          <p:nvPr/>
        </p:nvSpPr>
        <p:spPr bwMode="auto">
          <a:xfrm>
            <a:off x="13533120" y="6533669"/>
            <a:ext cx="12011023" cy="7125760"/>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eaLnBrk="1" hangingPunct="1"/>
            <a:endParaRPr lang="en-US" altLang="en-US" sz="3600" dirty="0"/>
          </a:p>
          <a:p>
            <a:pPr eaLnBrk="1" hangingPunct="1"/>
            <a:br>
              <a:rPr lang="en-US" altLang="en-US" sz="3600" dirty="0"/>
            </a:br>
            <a:r>
              <a:rPr lang="en-US" altLang="en-US" sz="3600" dirty="0"/>
              <a:t>In July 2020, the National Kidney Foundation and the American Society of Nephrology create a joint task force “to reassess the inclusion of race in eGFR.”</a:t>
            </a:r>
          </a:p>
          <a:p>
            <a:pPr eaLnBrk="1" hangingPunct="1"/>
            <a:r>
              <a:rPr lang="en-US" altLang="en-US" sz="3600" dirty="0"/>
              <a:t>Sept 2021 - Task Force recommends removal of the race correction factor. New refit equation is calculated from the same data as if the race of the patients was unknown.  Statistically, patients are treated as a weighted average of Black/non-Black (in a heavily biased sample of 31% black patients).</a:t>
            </a:r>
          </a:p>
          <a:p>
            <a:pPr eaLnBrk="1" hangingPunct="1"/>
            <a:endParaRPr lang="en-US" altLang="en-US" sz="3600" b="1" dirty="0"/>
          </a:p>
        </p:txBody>
      </p:sp>
      <p:sp>
        <p:nvSpPr>
          <p:cNvPr id="3082" name="Rectangle 60">
            <a:extLst>
              <a:ext uri="{FF2B5EF4-FFF2-40B4-BE49-F238E27FC236}">
                <a16:creationId xmlns:a16="http://schemas.microsoft.com/office/drawing/2014/main" id="{F3DE2CA6-03F4-FC12-96CB-A664FFC30D2C}"/>
              </a:ext>
            </a:extLst>
          </p:cNvPr>
          <p:cNvSpPr>
            <a:spLocks noChangeArrowheads="1"/>
          </p:cNvSpPr>
          <p:nvPr/>
        </p:nvSpPr>
        <p:spPr bwMode="auto">
          <a:xfrm>
            <a:off x="26458070" y="6524625"/>
            <a:ext cx="17086322" cy="12279641"/>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438875" tIns="219437" rIns="438912"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eaLnBrk="1" hangingPunct="1"/>
            <a:endParaRPr lang="en-US" altLang="en-US" sz="3600" dirty="0"/>
          </a:p>
          <a:p>
            <a:pPr eaLnBrk="1" hangingPunct="1"/>
            <a:endParaRPr lang="en-US" altLang="en-US" sz="3600" dirty="0"/>
          </a:p>
          <a:p>
            <a:pPr eaLnBrk="1" hangingPunct="1"/>
            <a:r>
              <a:rPr lang="en-US" altLang="en-US" sz="3600" dirty="0"/>
              <a:t>1) Higher muscle mass (?)</a:t>
            </a:r>
          </a:p>
          <a:p>
            <a:pPr eaLnBrk="1" hangingPunct="1"/>
            <a:r>
              <a:rPr lang="en-US" altLang="en-US" sz="3600" dirty="0"/>
              <a:t>2) Genetics </a:t>
            </a:r>
          </a:p>
          <a:p>
            <a:pPr eaLnBrk="1" hangingPunct="1"/>
            <a:r>
              <a:rPr lang="en-US" altLang="en-US" sz="3600" dirty="0"/>
              <a:t>-- </a:t>
            </a:r>
            <a:r>
              <a:rPr lang="en-US" altLang="en-US" sz="3600" u="sng" dirty="0"/>
              <a:t>It doesn’t really matter </a:t>
            </a:r>
            <a:r>
              <a:rPr lang="en-US" altLang="en-US" sz="3600" dirty="0"/>
              <a:t>-- </a:t>
            </a:r>
          </a:p>
        </p:txBody>
      </p:sp>
      <p:pic>
        <p:nvPicPr>
          <p:cNvPr id="3084" name="Picture 22">
            <a:extLst>
              <a:ext uri="{FF2B5EF4-FFF2-40B4-BE49-F238E27FC236}">
                <a16:creationId xmlns:a16="http://schemas.microsoft.com/office/drawing/2014/main" id="{78378B39-DFDD-AFD4-2EFF-71F560CA4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9819" y="432663"/>
            <a:ext cx="31559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2FB866C4-B2BD-7FB7-2499-6198E07B947B}"/>
              </a:ext>
            </a:extLst>
          </p:cNvPr>
          <p:cNvGrpSpPr/>
          <p:nvPr/>
        </p:nvGrpSpPr>
        <p:grpSpPr>
          <a:xfrm>
            <a:off x="1217543" y="24317438"/>
            <a:ext cx="10707591" cy="8065875"/>
            <a:chOff x="11975505" y="14149311"/>
            <a:chExt cx="13495063" cy="11674057"/>
          </a:xfrm>
        </p:grpSpPr>
        <p:pic>
          <p:nvPicPr>
            <p:cNvPr id="6" name="New picture">
              <a:extLst>
                <a:ext uri="{FF2B5EF4-FFF2-40B4-BE49-F238E27FC236}">
                  <a16:creationId xmlns:a16="http://schemas.microsoft.com/office/drawing/2014/main" id="{A988C37D-4587-0C8B-D258-FC836749E78E}"/>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975505" y="15634103"/>
              <a:ext cx="13272460" cy="925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7" name="Rectangle 59">
              <a:extLst>
                <a:ext uri="{FF2B5EF4-FFF2-40B4-BE49-F238E27FC236}">
                  <a16:creationId xmlns:a16="http://schemas.microsoft.com/office/drawing/2014/main" id="{EC9A18A4-F267-7422-CFE8-FC707BC33050}"/>
                </a:ext>
              </a:extLst>
            </p:cNvPr>
            <p:cNvSpPr>
              <a:spLocks noChangeArrowheads="1"/>
            </p:cNvSpPr>
            <p:nvPr/>
          </p:nvSpPr>
          <p:spPr bwMode="auto">
            <a:xfrm>
              <a:off x="12523595" y="14149311"/>
              <a:ext cx="12946973" cy="161713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algn="ctr" eaLnBrk="1" hangingPunct="1"/>
              <a:r>
                <a:rPr lang="en-US" altLang="en-US" sz="3600" b="1" dirty="0"/>
                <a:t>Accuracy With and Without Race Correction </a:t>
              </a:r>
            </a:p>
            <a:p>
              <a:pPr algn="ctr" eaLnBrk="1" hangingPunct="1"/>
              <a:endParaRPr lang="en-US" altLang="en-US" sz="3600" b="1" dirty="0"/>
            </a:p>
            <a:p>
              <a:pPr eaLnBrk="1" hangingPunct="1"/>
              <a:endParaRPr lang="en-US" altLang="en-US" sz="3600" b="1" dirty="0"/>
            </a:p>
          </p:txBody>
        </p:sp>
        <p:sp>
          <p:nvSpPr>
            <p:cNvPr id="9" name="Rectangle 59">
              <a:extLst>
                <a:ext uri="{FF2B5EF4-FFF2-40B4-BE49-F238E27FC236}">
                  <a16:creationId xmlns:a16="http://schemas.microsoft.com/office/drawing/2014/main" id="{5C21A5F6-AF53-B826-1F56-31FB53619A7B}"/>
                </a:ext>
              </a:extLst>
            </p:cNvPr>
            <p:cNvSpPr>
              <a:spLocks noChangeArrowheads="1"/>
            </p:cNvSpPr>
            <p:nvPr/>
          </p:nvSpPr>
          <p:spPr bwMode="auto">
            <a:xfrm>
              <a:off x="13702052" y="24825852"/>
              <a:ext cx="10523538" cy="99751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algn="ctr" eaLnBrk="1" hangingPunct="1"/>
              <a:r>
                <a:rPr lang="en-US" altLang="en-US" sz="3600" b="1" dirty="0"/>
                <a:t>Levey et al. JAMA 2020</a:t>
              </a:r>
            </a:p>
            <a:p>
              <a:pPr algn="ctr" eaLnBrk="1" hangingPunct="1"/>
              <a:endParaRPr lang="en-US" altLang="en-US" sz="3600" b="1" dirty="0"/>
            </a:p>
            <a:p>
              <a:pPr eaLnBrk="1" hangingPunct="1"/>
              <a:endParaRPr lang="en-US" altLang="en-US" sz="3600" b="1" dirty="0"/>
            </a:p>
          </p:txBody>
        </p:sp>
      </p:grpSp>
      <p:sp>
        <p:nvSpPr>
          <p:cNvPr id="13" name="Rectangle 59">
            <a:extLst>
              <a:ext uri="{FF2B5EF4-FFF2-40B4-BE49-F238E27FC236}">
                <a16:creationId xmlns:a16="http://schemas.microsoft.com/office/drawing/2014/main" id="{D8E0E1BE-76DA-AE08-6555-24B31F2AC68F}"/>
              </a:ext>
            </a:extLst>
          </p:cNvPr>
          <p:cNvSpPr>
            <a:spLocks noChangeArrowheads="1"/>
          </p:cNvSpPr>
          <p:nvPr/>
        </p:nvSpPr>
        <p:spPr bwMode="auto">
          <a:xfrm>
            <a:off x="37826788" y="12583886"/>
            <a:ext cx="5360870" cy="546037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algn="ctr" eaLnBrk="1" hangingPunct="1"/>
            <a:endParaRPr lang="en-US" altLang="en-US" sz="3600" b="1" dirty="0">
              <a:cs typeface="Times New Roman" panose="02020603050405020304" pitchFamily="18" charset="0"/>
            </a:endParaRPr>
          </a:p>
          <a:p>
            <a:pPr algn="ctr" eaLnBrk="1" hangingPunct="1"/>
            <a:endParaRPr lang="en-US" altLang="en-US" sz="3600" b="1" dirty="0">
              <a:cs typeface="Times New Roman" panose="02020603050405020304" pitchFamily="18" charset="0"/>
            </a:endParaRPr>
          </a:p>
          <a:p>
            <a:pPr algn="ctr" eaLnBrk="1" hangingPunct="1"/>
            <a:r>
              <a:rPr lang="en-US" altLang="en-US" sz="3600" b="1" dirty="0" err="1">
                <a:cs typeface="Times New Roman" panose="02020603050405020304" pitchFamily="18" charset="0"/>
              </a:rPr>
              <a:t>Mari</a:t>
            </a:r>
            <a:r>
              <a:rPr lang="en-US" sz="3600" b="1" i="0" u="none" strike="noStrike" dirty="0" err="1">
                <a:solidFill>
                  <a:srgbClr val="1F1F1F"/>
                </a:solidFill>
                <a:effectLst/>
                <a:cs typeface="Times New Roman" panose="02020603050405020304" pitchFamily="18" charset="0"/>
              </a:rPr>
              <a:t>ñ</a:t>
            </a:r>
            <a:r>
              <a:rPr lang="en-US" altLang="en-US" sz="3600" b="1" dirty="0" err="1">
                <a:cs typeface="Times New Roman" panose="02020603050405020304" pitchFamily="18" charset="0"/>
              </a:rPr>
              <a:t>o</a:t>
            </a:r>
            <a:r>
              <a:rPr lang="en-US" altLang="en-US" sz="3600" b="1" dirty="0">
                <a:cs typeface="Times New Roman" panose="02020603050405020304" pitchFamily="18" charset="0"/>
              </a:rPr>
              <a:t>-Ram</a:t>
            </a:r>
            <a:r>
              <a:rPr lang="en-US" sz="3600" b="1" i="0" u="none" strike="noStrike" dirty="0">
                <a:solidFill>
                  <a:srgbClr val="1F1F1F"/>
                </a:solidFill>
                <a:effectLst/>
                <a:cs typeface="Times New Roman" panose="02020603050405020304" pitchFamily="18" charset="0"/>
              </a:rPr>
              <a:t>í</a:t>
            </a:r>
            <a:r>
              <a:rPr lang="en-US" altLang="en-US" sz="3600" b="1" dirty="0">
                <a:cs typeface="Times New Roman" panose="02020603050405020304" pitchFamily="18" charset="0"/>
              </a:rPr>
              <a:t>rez </a:t>
            </a:r>
            <a:r>
              <a:rPr lang="en-US" altLang="en-US" sz="3600" b="1" dirty="0"/>
              <a:t>et al. GENE 2022</a:t>
            </a:r>
          </a:p>
          <a:p>
            <a:pPr algn="ctr" eaLnBrk="1" hangingPunct="1"/>
            <a:endParaRPr lang="en-US" altLang="en-US" sz="3600" b="1" dirty="0"/>
          </a:p>
          <a:p>
            <a:pPr eaLnBrk="1" hangingPunct="1"/>
            <a:endParaRPr lang="en-US" altLang="en-US" sz="3600" b="1" dirty="0"/>
          </a:p>
        </p:txBody>
      </p:sp>
      <p:pic>
        <p:nvPicPr>
          <p:cNvPr id="12" name="Picture 11" descr="A graph of a number of values&#10;&#10;Description automatically generated with medium confidence">
            <a:extLst>
              <a:ext uri="{FF2B5EF4-FFF2-40B4-BE49-F238E27FC236}">
                <a16:creationId xmlns:a16="http://schemas.microsoft.com/office/drawing/2014/main" id="{20363A8D-C8E6-D9DB-55FE-3704263A0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6992" y="6683541"/>
            <a:ext cx="9710666" cy="5460370"/>
          </a:xfrm>
          <a:prstGeom prst="rect">
            <a:avLst/>
          </a:prstGeom>
        </p:spPr>
      </p:pic>
      <p:grpSp>
        <p:nvGrpSpPr>
          <p:cNvPr id="20" name="Group 19">
            <a:extLst>
              <a:ext uri="{FF2B5EF4-FFF2-40B4-BE49-F238E27FC236}">
                <a16:creationId xmlns:a16="http://schemas.microsoft.com/office/drawing/2014/main" id="{97B06EDD-36F0-4A2B-602C-914E02DB207D}"/>
              </a:ext>
            </a:extLst>
          </p:cNvPr>
          <p:cNvGrpSpPr/>
          <p:nvPr/>
        </p:nvGrpSpPr>
        <p:grpSpPr>
          <a:xfrm>
            <a:off x="14337635" y="23608518"/>
            <a:ext cx="10874077" cy="7865464"/>
            <a:chOff x="34996592" y="6499122"/>
            <a:chExt cx="7055092" cy="5136089"/>
          </a:xfrm>
        </p:grpSpPr>
        <p:pic>
          <p:nvPicPr>
            <p:cNvPr id="10" name="Picture 9" descr="Image">
              <a:extLst>
                <a:ext uri="{FF2B5EF4-FFF2-40B4-BE49-F238E27FC236}">
                  <a16:creationId xmlns:a16="http://schemas.microsoft.com/office/drawing/2014/main" id="{75FDD5E2-12CF-A3B3-DEBD-0E8D134C6976}"/>
                </a:ext>
              </a:extLst>
            </p:cNvPr>
            <p:cNvPicPr>
              <a:picLocks noChangeAspect="1"/>
            </p:cNvPicPr>
            <p:nvPr/>
          </p:nvPicPr>
          <p:blipFill>
            <a:blip r:embed="rId6" cstate="print"/>
            <a:srcRect l="1553" t="947" r="1792" b="67194"/>
            <a:stretch/>
          </p:blipFill>
          <p:spPr>
            <a:xfrm>
              <a:off x="34996592" y="6499122"/>
              <a:ext cx="7055092" cy="3343996"/>
            </a:xfrm>
            <a:prstGeom prst="rect">
              <a:avLst/>
            </a:prstGeom>
          </p:spPr>
        </p:pic>
        <p:sp>
          <p:nvSpPr>
            <p:cNvPr id="14" name="Rectangle 59">
              <a:extLst>
                <a:ext uri="{FF2B5EF4-FFF2-40B4-BE49-F238E27FC236}">
                  <a16:creationId xmlns:a16="http://schemas.microsoft.com/office/drawing/2014/main" id="{6ACFB3F8-D1B1-26EB-22A3-32640CCA6A21}"/>
                </a:ext>
              </a:extLst>
            </p:cNvPr>
            <p:cNvSpPr>
              <a:spLocks noChangeArrowheads="1"/>
            </p:cNvSpPr>
            <p:nvPr/>
          </p:nvSpPr>
          <p:spPr bwMode="auto">
            <a:xfrm>
              <a:off x="35456055" y="9669162"/>
              <a:ext cx="2102287" cy="196604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algn="ctr" eaLnBrk="1" hangingPunct="1"/>
              <a:br>
                <a:rPr lang="en-US" altLang="en-US" sz="3600" b="1" dirty="0"/>
              </a:br>
              <a:endParaRPr lang="en-US" altLang="en-US" sz="3600" b="1" dirty="0"/>
            </a:p>
            <a:p>
              <a:pPr algn="ctr" eaLnBrk="1" hangingPunct="1"/>
              <a:r>
                <a:rPr lang="en-US" altLang="en-US" sz="3600" b="1" dirty="0"/>
                <a:t>Inker et al. NEJM 2021</a:t>
              </a:r>
            </a:p>
            <a:p>
              <a:pPr algn="ctr" eaLnBrk="1" hangingPunct="1"/>
              <a:endParaRPr lang="en-US" altLang="en-US" sz="3600" b="1" dirty="0"/>
            </a:p>
            <a:p>
              <a:pPr eaLnBrk="1" hangingPunct="1"/>
              <a:endParaRPr lang="en-US" altLang="en-US" sz="3600" b="1" dirty="0"/>
            </a:p>
          </p:txBody>
        </p:sp>
      </p:grpSp>
      <p:pic>
        <p:nvPicPr>
          <p:cNvPr id="5" name="Picture 4" descr="A graph showing different colored lines&#10;&#10;Description automatically generated with medium confidence">
            <a:extLst>
              <a:ext uri="{FF2B5EF4-FFF2-40B4-BE49-F238E27FC236}">
                <a16:creationId xmlns:a16="http://schemas.microsoft.com/office/drawing/2014/main" id="{0E509FDD-E25B-1AA8-5705-43F8D5B75E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90299" y="12275332"/>
            <a:ext cx="10169000" cy="6364643"/>
          </a:xfrm>
          <a:prstGeom prst="rect">
            <a:avLst/>
          </a:prstGeom>
        </p:spPr>
      </p:pic>
      <p:sp>
        <p:nvSpPr>
          <p:cNvPr id="11" name="Rectangle 59">
            <a:extLst>
              <a:ext uri="{FF2B5EF4-FFF2-40B4-BE49-F238E27FC236}">
                <a16:creationId xmlns:a16="http://schemas.microsoft.com/office/drawing/2014/main" id="{2C64E38F-1ACC-2E19-958A-271C65EBB361}"/>
              </a:ext>
            </a:extLst>
          </p:cNvPr>
          <p:cNvSpPr>
            <a:spLocks noChangeArrowheads="1"/>
          </p:cNvSpPr>
          <p:nvPr/>
        </p:nvSpPr>
        <p:spPr bwMode="auto">
          <a:xfrm>
            <a:off x="13533120" y="22518986"/>
            <a:ext cx="12015216" cy="10162301"/>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lIns="438875" tIns="219437" rIns="438875" bIns="219437"/>
          <a:lstStyle>
            <a:lvl1pPr defTabSz="4179888">
              <a:spcBef>
                <a:spcPct val="20000"/>
              </a:spcBef>
              <a:spcAft>
                <a:spcPct val="25000"/>
              </a:spcAft>
              <a:defRPr sz="15400">
                <a:solidFill>
                  <a:schemeClr val="tx1"/>
                </a:solidFill>
                <a:latin typeface="Times New Roman" panose="02020603050405020304" pitchFamily="18" charset="0"/>
              </a:defRPr>
            </a:lvl1pPr>
            <a:lvl2pPr marL="1828800" indent="-1306513" defTabSz="4179888">
              <a:spcBef>
                <a:spcPct val="20000"/>
              </a:spcBef>
              <a:buClr>
                <a:srgbClr val="CC0000"/>
              </a:buClr>
              <a:buSzPct val="90000"/>
              <a:buFont typeface="Wingdings" pitchFamily="2" charset="2"/>
              <a:buChar char="§"/>
              <a:defRPr sz="11600">
                <a:solidFill>
                  <a:schemeClr val="tx1"/>
                </a:solidFill>
                <a:latin typeface="Times New Roman" panose="02020603050405020304" pitchFamily="18" charset="0"/>
              </a:defRPr>
            </a:lvl2pPr>
            <a:lvl3pPr marL="3395663" indent="-1044575" defTabSz="4179888">
              <a:spcBef>
                <a:spcPct val="40000"/>
              </a:spcBef>
              <a:buChar char="•"/>
              <a:defRPr sz="9600" i="1">
                <a:solidFill>
                  <a:schemeClr val="tx1"/>
                </a:solidFill>
                <a:latin typeface="Times New Roman" panose="02020603050405020304" pitchFamily="18" charset="0"/>
              </a:defRPr>
            </a:lvl3pPr>
            <a:lvl4pPr marL="5753100" indent="-1044575" defTabSz="4179888">
              <a:spcBef>
                <a:spcPct val="40000"/>
              </a:spcBef>
              <a:buChar char="–"/>
              <a:defRPr sz="8600">
                <a:solidFill>
                  <a:schemeClr val="tx1"/>
                </a:solidFill>
                <a:latin typeface="Times New Roman" panose="02020603050405020304" pitchFamily="18" charset="0"/>
              </a:defRPr>
            </a:lvl4pPr>
            <a:lvl5pPr marL="2057400" indent="-228600" defTabSz="4179888">
              <a:spcBef>
                <a:spcPct val="20000"/>
              </a:spcBef>
              <a:defRPr sz="8600">
                <a:solidFill>
                  <a:schemeClr val="tx1"/>
                </a:solidFill>
                <a:latin typeface="Times New Roman" panose="02020603050405020304" pitchFamily="18" charset="0"/>
              </a:defRPr>
            </a:lvl5pPr>
            <a:lvl6pPr marL="2514600" indent="-228600" defTabSz="4179888" eaLnBrk="0" fontAlgn="base" hangingPunct="0">
              <a:spcBef>
                <a:spcPct val="20000"/>
              </a:spcBef>
              <a:spcAft>
                <a:spcPct val="0"/>
              </a:spcAft>
              <a:defRPr sz="8600">
                <a:solidFill>
                  <a:schemeClr val="tx1"/>
                </a:solidFill>
                <a:latin typeface="Times New Roman" panose="02020603050405020304" pitchFamily="18" charset="0"/>
              </a:defRPr>
            </a:lvl6pPr>
            <a:lvl7pPr marL="2971800" indent="-228600" defTabSz="4179888" eaLnBrk="0" fontAlgn="base" hangingPunct="0">
              <a:spcBef>
                <a:spcPct val="20000"/>
              </a:spcBef>
              <a:spcAft>
                <a:spcPct val="0"/>
              </a:spcAft>
              <a:defRPr sz="8600">
                <a:solidFill>
                  <a:schemeClr val="tx1"/>
                </a:solidFill>
                <a:latin typeface="Times New Roman" panose="02020603050405020304" pitchFamily="18" charset="0"/>
              </a:defRPr>
            </a:lvl7pPr>
            <a:lvl8pPr marL="3429000" indent="-228600" defTabSz="4179888" eaLnBrk="0" fontAlgn="base" hangingPunct="0">
              <a:spcBef>
                <a:spcPct val="20000"/>
              </a:spcBef>
              <a:spcAft>
                <a:spcPct val="0"/>
              </a:spcAft>
              <a:defRPr sz="8600">
                <a:solidFill>
                  <a:schemeClr val="tx1"/>
                </a:solidFill>
                <a:latin typeface="Times New Roman" panose="02020603050405020304" pitchFamily="18" charset="0"/>
              </a:defRPr>
            </a:lvl8pPr>
            <a:lvl9pPr marL="3886200" indent="-228600" defTabSz="4179888" eaLnBrk="0" fontAlgn="base" hangingPunct="0">
              <a:spcBef>
                <a:spcPct val="20000"/>
              </a:spcBef>
              <a:spcAft>
                <a:spcPct val="0"/>
              </a:spcAft>
              <a:defRPr sz="8600">
                <a:solidFill>
                  <a:schemeClr val="tx1"/>
                </a:solidFill>
                <a:latin typeface="Times New Roman" panose="02020603050405020304" pitchFamily="18" charset="0"/>
              </a:defRPr>
            </a:lvl9pPr>
          </a:lstStyle>
          <a:p>
            <a:pPr algn="ctr" eaLnBrk="1" hangingPunct="1"/>
            <a:endParaRPr lang="en-US" altLang="en-US" sz="3600" dirty="0"/>
          </a:p>
          <a:p>
            <a:pPr eaLnBrk="1" hangingPunct="1"/>
            <a:endParaRPr lang="en-US" altLang="en-US" sz="3600" dirty="0"/>
          </a:p>
        </p:txBody>
      </p:sp>
      <p:sp>
        <p:nvSpPr>
          <p:cNvPr id="3" name="Rectangle 2">
            <a:extLst>
              <a:ext uri="{FF2B5EF4-FFF2-40B4-BE49-F238E27FC236}">
                <a16:creationId xmlns:a16="http://schemas.microsoft.com/office/drawing/2014/main" id="{93EC1AC6-C275-381D-37C2-1524BF4756E3}"/>
              </a:ext>
            </a:extLst>
          </p:cNvPr>
          <p:cNvSpPr/>
          <p:nvPr/>
        </p:nvSpPr>
        <p:spPr>
          <a:xfrm>
            <a:off x="612773" y="6524624"/>
            <a:ext cx="12011023" cy="854173"/>
          </a:xfrm>
          <a:prstGeom prst="rect">
            <a:avLst/>
          </a:prstGeom>
          <a:solidFill>
            <a:srgbClr val="C00000"/>
          </a:solidFill>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a:latin typeface="Arial" panose="020B0604020202020204" pitchFamily="34" charset="0"/>
                <a:ea typeface="Lato" panose="020F0502020204030203" pitchFamily="34" charset="0"/>
                <a:cs typeface="Arial" panose="020B0604020202020204" pitchFamily="34" charset="0"/>
              </a:rPr>
              <a:t>What is GFR?</a:t>
            </a:r>
            <a:endParaRPr lang="en-US" sz="54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4A11FCE-1FB3-7E44-5BCA-4338CE337AA9}"/>
              </a:ext>
            </a:extLst>
          </p:cNvPr>
          <p:cNvSpPr/>
          <p:nvPr/>
        </p:nvSpPr>
        <p:spPr>
          <a:xfrm>
            <a:off x="612772" y="16387659"/>
            <a:ext cx="12011023" cy="854173"/>
          </a:xfrm>
          <a:prstGeom prst="rect">
            <a:avLst/>
          </a:prstGeom>
          <a:solidFill>
            <a:srgbClr val="C00000"/>
          </a:solidFill>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a:latin typeface="Arial" panose="020B0604020202020204" pitchFamily="34" charset="0"/>
                <a:ea typeface="Lato" panose="020F0502020204030203" pitchFamily="34" charset="0"/>
                <a:cs typeface="Arial" panose="020B0604020202020204" pitchFamily="34" charset="0"/>
              </a:rPr>
              <a:t>Why use Race?</a:t>
            </a:r>
            <a:endParaRPr lang="en-US" sz="5005"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0D93A88-6B26-7A0F-BE2D-D77272450864}"/>
              </a:ext>
            </a:extLst>
          </p:cNvPr>
          <p:cNvSpPr/>
          <p:nvPr/>
        </p:nvSpPr>
        <p:spPr>
          <a:xfrm>
            <a:off x="13533120" y="6533669"/>
            <a:ext cx="12011023" cy="854173"/>
          </a:xfrm>
          <a:prstGeom prst="rect">
            <a:avLst/>
          </a:prstGeom>
          <a:solidFill>
            <a:srgbClr val="C00000"/>
          </a:solidFill>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a:latin typeface="Arial" panose="020B0604020202020204" pitchFamily="34" charset="0"/>
                <a:ea typeface="Lato" panose="020F0502020204030203" pitchFamily="34" charset="0"/>
                <a:cs typeface="Arial" panose="020B0604020202020204" pitchFamily="34" charset="0"/>
              </a:rPr>
              <a:t>Joint Task Force</a:t>
            </a:r>
            <a:endParaRPr lang="en-US" sz="54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F2B425F-54A2-3F35-6FDA-EB5A7B5D637A}"/>
              </a:ext>
            </a:extLst>
          </p:cNvPr>
          <p:cNvSpPr/>
          <p:nvPr/>
        </p:nvSpPr>
        <p:spPr>
          <a:xfrm>
            <a:off x="13535709" y="14037536"/>
            <a:ext cx="12015216" cy="854173"/>
          </a:xfrm>
          <a:prstGeom prst="rect">
            <a:avLst/>
          </a:prstGeom>
          <a:solidFill>
            <a:srgbClr val="C00000"/>
          </a:solidFill>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a:latin typeface="Arial" panose="020B0604020202020204" pitchFamily="34" charset="0"/>
                <a:ea typeface="Lato" panose="020F0502020204030203" pitchFamily="34" charset="0"/>
                <a:cs typeface="Arial" panose="020B0604020202020204" pitchFamily="34" charset="0"/>
              </a:rPr>
              <a:t>Why Recommend Removal?</a:t>
            </a:r>
            <a:endParaRPr lang="en-US" sz="5400" dirty="0">
              <a:latin typeface="Arial" panose="020B0604020202020204" pitchFamily="34" charset="0"/>
              <a:cs typeface="Arial" panose="020B0604020202020204" pitchFamily="34" charset="0"/>
            </a:endParaRPr>
          </a:p>
        </p:txBody>
      </p:sp>
      <p:pic>
        <p:nvPicPr>
          <p:cNvPr id="21" name="Picture 20" descr="Image">
            <a:extLst>
              <a:ext uri="{FF2B5EF4-FFF2-40B4-BE49-F238E27FC236}">
                <a16:creationId xmlns:a16="http://schemas.microsoft.com/office/drawing/2014/main" id="{2A5E648F-7A29-48AF-C64C-AA7D8BA1D637}"/>
              </a:ext>
            </a:extLst>
          </p:cNvPr>
          <p:cNvPicPr>
            <a:picLocks noChangeAspect="1"/>
          </p:cNvPicPr>
          <p:nvPr/>
        </p:nvPicPr>
        <p:blipFill rotWithShape="1">
          <a:blip r:embed="rId6" cstate="print"/>
          <a:srcRect l="52224" t="73684" r="2677" b="8083"/>
          <a:stretch/>
        </p:blipFill>
        <p:spPr>
          <a:xfrm>
            <a:off x="19610614" y="29150459"/>
            <a:ext cx="5682918" cy="3062187"/>
          </a:xfrm>
          <a:prstGeom prst="rect">
            <a:avLst/>
          </a:prstGeom>
          <a:ln>
            <a:noFill/>
          </a:ln>
        </p:spPr>
      </p:pic>
      <p:sp>
        <p:nvSpPr>
          <p:cNvPr id="23" name="Rectangle 22">
            <a:extLst>
              <a:ext uri="{FF2B5EF4-FFF2-40B4-BE49-F238E27FC236}">
                <a16:creationId xmlns:a16="http://schemas.microsoft.com/office/drawing/2014/main" id="{C4FFB7AF-40A8-8C71-0461-2881620C31C8}"/>
              </a:ext>
            </a:extLst>
          </p:cNvPr>
          <p:cNvSpPr/>
          <p:nvPr/>
        </p:nvSpPr>
        <p:spPr bwMode="auto">
          <a:xfrm>
            <a:off x="13961342" y="22250400"/>
            <a:ext cx="136258" cy="253139"/>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38912" tIns="219456" rIns="438912" bIns="219456" numCol="1" rtlCol="0" anchor="t" anchorCtr="0" compatLnSpc="1">
            <a:prstTxWarp prst="textNoShape">
              <a:avLst/>
            </a:prstTxWarp>
          </a:bodyPr>
          <a:lstStyle/>
          <a:p>
            <a:pPr marL="0" marR="0" indent="0" algn="l" defTabSz="4179888"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33031F0D-C567-394F-6392-4C922F54BD95}"/>
              </a:ext>
            </a:extLst>
          </p:cNvPr>
          <p:cNvSpPr/>
          <p:nvPr/>
        </p:nvSpPr>
        <p:spPr>
          <a:xfrm>
            <a:off x="26461720" y="19269405"/>
            <a:ext cx="17090136" cy="1271026"/>
          </a:xfrm>
          <a:prstGeom prst="rect">
            <a:avLst/>
          </a:prstGeom>
          <a:solidFill>
            <a:srgbClr val="C00000"/>
          </a:solidFill>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a:latin typeface="Arial" panose="020B0604020202020204" pitchFamily="34" charset="0"/>
                <a:ea typeface="Lato" panose="020F0502020204030203" pitchFamily="34" charset="0"/>
                <a:cs typeface="Arial" panose="020B0604020202020204" pitchFamily="34" charset="0"/>
              </a:rPr>
              <a:t>Consequences of the New Refit Equation</a:t>
            </a:r>
            <a:endParaRPr lang="en-US" sz="5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515F155-2D3A-EFEF-2923-0A99A45DF9AE}"/>
              </a:ext>
            </a:extLst>
          </p:cNvPr>
          <p:cNvSpPr txBox="1"/>
          <p:nvPr/>
        </p:nvSpPr>
        <p:spPr>
          <a:xfrm>
            <a:off x="14302434" y="23543209"/>
            <a:ext cx="263312" cy="325402"/>
          </a:xfrm>
          <a:prstGeom prst="rect">
            <a:avLst/>
          </a:prstGeom>
          <a:solidFill>
            <a:schemeClr val="bg1"/>
          </a:solidFill>
        </p:spPr>
        <p:txBody>
          <a:bodyPr wrap="square" rtlCol="0">
            <a:spAutoFit/>
          </a:bodyPr>
          <a:lstStyle/>
          <a:p>
            <a:endParaRPr lang="en-US" dirty="0"/>
          </a:p>
        </p:txBody>
      </p:sp>
      <p:sp>
        <p:nvSpPr>
          <p:cNvPr id="30" name="Rectangle 29">
            <a:extLst>
              <a:ext uri="{FF2B5EF4-FFF2-40B4-BE49-F238E27FC236}">
                <a16:creationId xmlns:a16="http://schemas.microsoft.com/office/drawing/2014/main" id="{35A65969-03F4-7769-9B8D-8024F878E0E3}"/>
              </a:ext>
            </a:extLst>
          </p:cNvPr>
          <p:cNvSpPr/>
          <p:nvPr/>
        </p:nvSpPr>
        <p:spPr>
          <a:xfrm>
            <a:off x="26461720" y="6524623"/>
            <a:ext cx="6499245" cy="1414032"/>
          </a:xfrm>
          <a:prstGeom prst="rect">
            <a:avLst/>
          </a:prstGeom>
          <a:solidFill>
            <a:srgbClr val="C00000"/>
          </a:solidFill>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800" dirty="0">
                <a:latin typeface="Arial" panose="020B0604020202020204" pitchFamily="34" charset="0"/>
                <a:ea typeface="Lato" panose="020F0502020204030203" pitchFamily="34" charset="0"/>
                <a:cs typeface="Arial" panose="020B0604020202020204" pitchFamily="34" charset="0"/>
              </a:rPr>
              <a:t>Explanation of </a:t>
            </a:r>
          </a:p>
          <a:p>
            <a:pPr algn="ctr"/>
            <a:r>
              <a:rPr lang="en-US" sz="4800" dirty="0">
                <a:latin typeface="Arial" panose="020B0604020202020204" pitchFamily="34" charset="0"/>
                <a:ea typeface="Lato" panose="020F0502020204030203" pitchFamily="34" charset="0"/>
                <a:cs typeface="Arial" panose="020B0604020202020204" pitchFamily="34" charset="0"/>
              </a:rPr>
              <a:t>Higher Creatinine?</a:t>
            </a:r>
            <a:endParaRPr lang="en-US" sz="48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FF845A2C-0F42-58CE-AC17-B79F86FE1BA7}"/>
              </a:ext>
            </a:extLst>
          </p:cNvPr>
          <p:cNvSpPr/>
          <p:nvPr/>
        </p:nvSpPr>
        <p:spPr>
          <a:xfrm>
            <a:off x="13533120" y="22453099"/>
            <a:ext cx="12017805" cy="850392"/>
          </a:xfrm>
          <a:prstGeom prst="rect">
            <a:avLst/>
          </a:prstGeom>
          <a:solidFill>
            <a:srgbClr val="C00000"/>
          </a:solidFill>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dirty="0">
                <a:latin typeface="Arial" panose="020B0604020202020204" pitchFamily="34" charset="0"/>
                <a:cs typeface="Arial" panose="020B0604020202020204" pitchFamily="34" charset="0"/>
              </a:rPr>
              <a:t>Accuracy Before and After</a:t>
            </a:r>
          </a:p>
        </p:txBody>
      </p:sp>
      <mc:AlternateContent xmlns:mc="http://schemas.openxmlformats.org/markup-compatibility/2006" xmlns:p14="http://schemas.microsoft.com/office/powerpoint/2010/main">
        <mc:Choice Requires="p14">
          <p:contentPart p14:bwMode="auto" r:id="rId8">
            <p14:nvContentPartPr>
              <p14:cNvPr id="33" name="Ink 32">
                <a:extLst>
                  <a:ext uri="{FF2B5EF4-FFF2-40B4-BE49-F238E27FC236}">
                    <a16:creationId xmlns:a16="http://schemas.microsoft.com/office/drawing/2014/main" id="{2D2DCCEC-B00E-BC16-8887-03678B646C04}"/>
                  </a:ext>
                </a:extLst>
              </p14:cNvPr>
              <p14:cNvContentPartPr/>
              <p14:nvPr/>
            </p14:nvContentPartPr>
            <p14:xfrm>
              <a:off x="34198920" y="23753726"/>
              <a:ext cx="360" cy="360"/>
            </p14:xfrm>
          </p:contentPart>
        </mc:Choice>
        <mc:Fallback xmlns="">
          <p:pic>
            <p:nvPicPr>
              <p:cNvPr id="33" name="Ink 32">
                <a:extLst>
                  <a:ext uri="{FF2B5EF4-FFF2-40B4-BE49-F238E27FC236}">
                    <a16:creationId xmlns:a16="http://schemas.microsoft.com/office/drawing/2014/main" id="{2D2DCCEC-B00E-BC16-8887-03678B646C04}"/>
                  </a:ext>
                </a:extLst>
              </p:cNvPr>
              <p:cNvPicPr/>
              <p:nvPr/>
            </p:nvPicPr>
            <p:blipFill>
              <a:blip r:embed="rId9"/>
              <a:stretch>
                <a:fillRect/>
              </a:stretch>
            </p:blipFill>
            <p:spPr>
              <a:xfrm>
                <a:off x="34194600" y="2374940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a:extLst>
                  <a:ext uri="{FF2B5EF4-FFF2-40B4-BE49-F238E27FC236}">
                    <a16:creationId xmlns:a16="http://schemas.microsoft.com/office/drawing/2014/main" id="{30123106-8934-0CDC-7D15-AE61BF955539}"/>
                  </a:ext>
                </a:extLst>
              </p14:cNvPr>
              <p14:cNvContentPartPr/>
              <p14:nvPr/>
            </p14:nvContentPartPr>
            <p14:xfrm>
              <a:off x="30522960" y="21565440"/>
              <a:ext cx="360" cy="360"/>
            </p14:xfrm>
          </p:contentPart>
        </mc:Choice>
        <mc:Fallback xmlns="">
          <p:pic>
            <p:nvPicPr>
              <p:cNvPr id="34" name="Ink 33">
                <a:extLst>
                  <a:ext uri="{FF2B5EF4-FFF2-40B4-BE49-F238E27FC236}">
                    <a16:creationId xmlns:a16="http://schemas.microsoft.com/office/drawing/2014/main" id="{30123106-8934-0CDC-7D15-AE61BF955539}"/>
                  </a:ext>
                </a:extLst>
              </p:cNvPr>
              <p:cNvPicPr/>
              <p:nvPr/>
            </p:nvPicPr>
            <p:blipFill>
              <a:blip r:embed="rId9"/>
              <a:stretch>
                <a:fillRect/>
              </a:stretch>
            </p:blipFill>
            <p:spPr>
              <a:xfrm>
                <a:off x="30518640" y="21561120"/>
                <a:ext cx="9000" cy="9000"/>
              </a:xfrm>
              <a:prstGeom prst="rect">
                <a:avLst/>
              </a:prstGeom>
            </p:spPr>
          </p:pic>
        </mc:Fallback>
      </mc:AlternateContent>
      <p:sp>
        <p:nvSpPr>
          <p:cNvPr id="35" name="TextBox 34">
            <a:extLst>
              <a:ext uri="{FF2B5EF4-FFF2-40B4-BE49-F238E27FC236}">
                <a16:creationId xmlns:a16="http://schemas.microsoft.com/office/drawing/2014/main" id="{4375C216-99D3-35E9-C5EF-A1D28621AC52}"/>
              </a:ext>
            </a:extLst>
          </p:cNvPr>
          <p:cNvSpPr txBox="1"/>
          <p:nvPr/>
        </p:nvSpPr>
        <p:spPr>
          <a:xfrm>
            <a:off x="27847636" y="28634814"/>
            <a:ext cx="13456101" cy="3477875"/>
          </a:xfrm>
          <a:prstGeom prst="rect">
            <a:avLst/>
          </a:prstGeom>
          <a:noFill/>
          <a:ln w="63500">
            <a:noFill/>
          </a:ln>
        </p:spPr>
        <p:txBody>
          <a:bodyPr wrap="square" rtlCol="0">
            <a:spAutoFit/>
          </a:bodyPr>
          <a:lstStyle/>
          <a:p>
            <a:pPr eaLnBrk="1" hangingPunct="1"/>
            <a:r>
              <a:rPr lang="en-US" altLang="en-US" sz="4400" b="1" dirty="0">
                <a:latin typeface="Times New Roman" panose="02020603050405020304" pitchFamily="18" charset="0"/>
                <a:cs typeface="Times New Roman" panose="02020603050405020304" pitchFamily="18" charset="0"/>
              </a:rPr>
              <a:t>These individuals should be reclassified if this is based on more accurate estimates. </a:t>
            </a:r>
            <a:br>
              <a:rPr lang="en-US" altLang="en-US" sz="4400" b="1" dirty="0">
                <a:latin typeface="Times New Roman" panose="02020603050405020304" pitchFamily="18" charset="0"/>
                <a:cs typeface="Times New Roman" panose="02020603050405020304" pitchFamily="18" charset="0"/>
              </a:rPr>
            </a:br>
            <a:r>
              <a:rPr lang="en-US" altLang="en-US" sz="4400" b="1" dirty="0">
                <a:latin typeface="Times New Roman" panose="02020603050405020304" pitchFamily="18" charset="0"/>
                <a:cs typeface="Times New Roman" panose="02020603050405020304" pitchFamily="18" charset="0"/>
              </a:rPr>
              <a:t>  -- But the new equation is known to be </a:t>
            </a:r>
            <a:r>
              <a:rPr lang="en-US" altLang="en-US" sz="4400" b="1" u="sng" dirty="0">
                <a:latin typeface="Times New Roman" panose="02020603050405020304" pitchFamily="18" charset="0"/>
                <a:cs typeface="Times New Roman" panose="02020603050405020304" pitchFamily="18" charset="0"/>
              </a:rPr>
              <a:t>LESS</a:t>
            </a:r>
            <a:r>
              <a:rPr lang="en-US" altLang="en-US" sz="4400" b="1" dirty="0">
                <a:latin typeface="Times New Roman" panose="02020603050405020304" pitchFamily="18" charset="0"/>
                <a:cs typeface="Times New Roman" panose="02020603050405020304" pitchFamily="18" charset="0"/>
              </a:rPr>
              <a:t> accurate. </a:t>
            </a:r>
            <a:br>
              <a:rPr lang="en-US" altLang="en-US" sz="4400" b="1" dirty="0">
                <a:latin typeface="Times New Roman" panose="02020603050405020304" pitchFamily="18" charset="0"/>
                <a:cs typeface="Times New Roman" panose="02020603050405020304" pitchFamily="18" charset="0"/>
              </a:rPr>
            </a:br>
            <a:r>
              <a:rPr lang="en-US" altLang="en-US" sz="4400" b="1" dirty="0">
                <a:latin typeface="Times New Roman" panose="02020603050405020304" pitchFamily="18" charset="0"/>
                <a:cs typeface="Times New Roman" panose="02020603050405020304" pitchFamily="18" charset="0"/>
              </a:rPr>
              <a:t>So these changes are medically inappropriate and morally problematic.</a:t>
            </a:r>
          </a:p>
        </p:txBody>
      </p:sp>
      <p:sp>
        <p:nvSpPr>
          <p:cNvPr id="4" name="TextBox 3">
            <a:extLst>
              <a:ext uri="{FF2B5EF4-FFF2-40B4-BE49-F238E27FC236}">
                <a16:creationId xmlns:a16="http://schemas.microsoft.com/office/drawing/2014/main" id="{CAFD450E-32CB-3E6E-AE02-D3229568FE41}"/>
              </a:ext>
            </a:extLst>
          </p:cNvPr>
          <p:cNvSpPr txBox="1"/>
          <p:nvPr/>
        </p:nvSpPr>
        <p:spPr>
          <a:xfrm>
            <a:off x="32751785" y="27664515"/>
            <a:ext cx="3574473" cy="923330"/>
          </a:xfrm>
          <a:prstGeom prst="rect">
            <a:avLst/>
          </a:prstGeom>
          <a:noFill/>
        </p:spPr>
        <p:txBody>
          <a:bodyPr wrap="square" rtlCol="0">
            <a:spAutoFit/>
          </a:bodyPr>
          <a:lstStyle/>
          <a:p>
            <a:r>
              <a:rPr lang="en-US" sz="5400" dirty="0">
                <a:latin typeface="+mj-lt"/>
              </a:rPr>
              <a:t>Conclusion</a:t>
            </a:r>
            <a:endParaRPr lang="en-US" dirty="0">
              <a:latin typeface="+mj-lt"/>
            </a:endParaRPr>
          </a:p>
        </p:txBody>
      </p:sp>
      <p:sp>
        <p:nvSpPr>
          <p:cNvPr id="18" name="TextBox 17">
            <a:extLst>
              <a:ext uri="{FF2B5EF4-FFF2-40B4-BE49-F238E27FC236}">
                <a16:creationId xmlns:a16="http://schemas.microsoft.com/office/drawing/2014/main" id="{E4DDCCBE-FE45-9293-EA8F-1418FB249DB1}"/>
              </a:ext>
            </a:extLst>
          </p:cNvPr>
          <p:cNvSpPr txBox="1"/>
          <p:nvPr/>
        </p:nvSpPr>
        <p:spPr>
          <a:xfrm>
            <a:off x="37826788" y="4235647"/>
            <a:ext cx="6525491" cy="830997"/>
          </a:xfrm>
          <a:prstGeom prst="rect">
            <a:avLst/>
          </a:prstGeom>
          <a:noFill/>
        </p:spPr>
        <p:txBody>
          <a:bodyPr wrap="square" rtlCol="0">
            <a:spAutoFit/>
          </a:bodyPr>
          <a:lstStyle/>
          <a:p>
            <a:r>
              <a:rPr lang="en-US" sz="4800" dirty="0">
                <a:solidFill>
                  <a:schemeClr val="bg1"/>
                </a:solidFill>
              </a:rPr>
              <a:t>Texas Tech University</a:t>
            </a:r>
          </a:p>
        </p:txBody>
      </p:sp>
    </p:spTree>
    <p:extLst>
      <p:ext uri="{BB962C8B-B14F-4D97-AF65-F5344CB8AC3E}">
        <p14:creationId xmlns:p14="http://schemas.microsoft.com/office/powerpoint/2010/main" val="1428437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altLang="en-US"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38912" tIns="219456" rIns="438912" bIns="219456" numCol="1" anchor="t" anchorCtr="0" compatLnSpc="1">
        <a:prstTxWarp prst="textNoShape">
          <a:avLst/>
        </a:prstTxWarp>
      </a:bodyPr>
      <a:lstStyle>
        <a:defPPr marL="0" marR="0" indent="0" algn="l" defTabSz="4179888" rtl="0" eaLnBrk="1" fontAlgn="base" latinLnBrk="0" hangingPunct="1">
          <a:lnSpc>
            <a:spcPct val="100000"/>
          </a:lnSpc>
          <a:spcBef>
            <a:spcPct val="0"/>
          </a:spcBef>
          <a:spcAft>
            <a:spcPct val="0"/>
          </a:spcAft>
          <a:buClrTx/>
          <a:buSzTx/>
          <a:buFontTx/>
          <a:buNone/>
          <a:tabLst/>
          <a:defRPr kumimoji="0" lang="en-US" altLang="en-US"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6070</TotalTime>
  <Words>640</Words>
  <Application>Microsoft Macintosh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Wingdings</vt:lpstr>
      <vt:lpstr>Default Design</vt:lpstr>
      <vt:lpstr>When Race Matters in Medicine: The Case of Estimating GFR Joel Velasco, Brad Snodgrass</vt:lpstr>
    </vt:vector>
  </TitlesOfParts>
  <Company>Presentation Diva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Randel</dc:creator>
  <cp:lastModifiedBy>Velasco, Joel</cp:lastModifiedBy>
  <cp:revision>88</cp:revision>
  <cp:lastPrinted>2024-11-11T15:54:25Z</cp:lastPrinted>
  <dcterms:created xsi:type="dcterms:W3CDTF">2005-04-19T19:05:52Z</dcterms:created>
  <dcterms:modified xsi:type="dcterms:W3CDTF">2024-11-13T23:15:10Z</dcterms:modified>
</cp:coreProperties>
</file>